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469" r:id="rId3"/>
    <p:sldId id="461" r:id="rId4"/>
    <p:sldId id="473" r:id="rId5"/>
    <p:sldId id="462" r:id="rId6"/>
    <p:sldId id="464" r:id="rId7"/>
    <p:sldId id="430" r:id="rId8"/>
    <p:sldId id="433" r:id="rId9"/>
    <p:sldId id="435" r:id="rId10"/>
    <p:sldId id="438" r:id="rId11"/>
    <p:sldId id="439" r:id="rId12"/>
    <p:sldId id="440" r:id="rId13"/>
    <p:sldId id="451" r:id="rId14"/>
    <p:sldId id="474" r:id="rId15"/>
    <p:sldId id="475" r:id="rId16"/>
    <p:sldId id="476" r:id="rId17"/>
    <p:sldId id="477" r:id="rId18"/>
    <p:sldId id="478" r:id="rId19"/>
    <p:sldId id="479" r:id="rId20"/>
    <p:sldId id="480" r:id="rId21"/>
    <p:sldId id="481" r:id="rId22"/>
    <p:sldId id="482" r:id="rId23"/>
    <p:sldId id="483" r:id="rId24"/>
    <p:sldId id="452" r:id="rId25"/>
    <p:sldId id="454" r:id="rId26"/>
    <p:sldId id="455" r:id="rId27"/>
    <p:sldId id="456" r:id="rId28"/>
    <p:sldId id="472" r:id="rId29"/>
    <p:sldId id="471" r:id="rId30"/>
    <p:sldId id="446" r:id="rId31"/>
    <p:sldId id="432" r:id="rId32"/>
    <p:sldId id="436" r:id="rId33"/>
    <p:sldId id="460" r:id="rId34"/>
    <p:sldId id="457" r:id="rId35"/>
    <p:sldId id="484" r:id="rId36"/>
    <p:sldId id="467" r:id="rId37"/>
    <p:sldId id="468" r:id="rId38"/>
    <p:sldId id="290" r:id="rId39"/>
  </p:sldIdLst>
  <p:sldSz cx="9144000" cy="6858000" type="screen4x3"/>
  <p:notesSz cx="6667500" cy="9801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10" autoAdjust="0"/>
  </p:normalViewPr>
  <p:slideViewPr>
    <p:cSldViewPr>
      <p:cViewPr varScale="1">
        <p:scale>
          <a:sx n="76" d="100"/>
          <a:sy n="76" d="100"/>
        </p:scale>
        <p:origin x="-139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2444991251093645E-2"/>
          <c:y val="0.13666083406240942"/>
          <c:w val="0.57923151793525807"/>
          <c:h val="0.77714129483814798"/>
        </c:manualLayout>
      </c:layout>
      <c:pie3DChart>
        <c:varyColors val="1"/>
        <c:ser>
          <c:idx val="0"/>
          <c:order val="0"/>
          <c:tx>
            <c:strRef>
              <c:f>Sheet1!$B$1</c:f>
              <c:strCache>
                <c:ptCount val="1"/>
                <c:pt idx="0">
                  <c:v>Factors causing failure</c:v>
                </c:pt>
              </c:strCache>
            </c:strRef>
          </c:tx>
          <c:explosion val="25"/>
          <c:dLbls>
            <c:showLegendKey val="0"/>
            <c:showVal val="1"/>
            <c:showCatName val="0"/>
            <c:showSerName val="0"/>
            <c:showPercent val="0"/>
            <c:showBubbleSize val="0"/>
            <c:showLeaderLines val="1"/>
          </c:dLbls>
          <c:cat>
            <c:strRef>
              <c:f>Sheet1!$A$2:$A$8</c:f>
              <c:strCache>
                <c:ptCount val="7"/>
                <c:pt idx="0">
                  <c:v>1. Mythology, hype &amp; tradition -- 30%</c:v>
                </c:pt>
                <c:pt idx="1">
                  <c:v>2. Executive custody, governance, policies -- 19%</c:v>
                </c:pt>
                <c:pt idx="2">
                  <c:v>3. Strategic architecture, alignment, etc -- 16%</c:v>
                </c:pt>
                <c:pt idx="3">
                  <c:v>4. Data engineering and configuration -- 14%</c:v>
                </c:pt>
                <c:pt idx="4">
                  <c:v>5. Soft issues and change impacts -- 12%</c:v>
                </c:pt>
                <c:pt idx="5">
                  <c:v>6. Engineering approach -- 6%</c:v>
                </c:pt>
                <c:pt idx="6">
                  <c:v>7. Technology issues -- 3%</c:v>
                </c:pt>
              </c:strCache>
            </c:strRef>
          </c:cat>
          <c:val>
            <c:numRef>
              <c:f>Sheet1!$B$2:$B$8</c:f>
              <c:numCache>
                <c:formatCode>0%</c:formatCode>
                <c:ptCount val="7"/>
                <c:pt idx="0">
                  <c:v>0.30000000000000032</c:v>
                </c:pt>
                <c:pt idx="1">
                  <c:v>0.19</c:v>
                </c:pt>
                <c:pt idx="2">
                  <c:v>0.16</c:v>
                </c:pt>
                <c:pt idx="3">
                  <c:v>0.14000000000000001</c:v>
                </c:pt>
                <c:pt idx="4">
                  <c:v>0.12000000000000002</c:v>
                </c:pt>
                <c:pt idx="5">
                  <c:v>6.0000000000000032E-2</c:v>
                </c:pt>
                <c:pt idx="6">
                  <c:v>3.0000000000000002E-2</c:v>
                </c:pt>
              </c:numCache>
            </c:numRef>
          </c:val>
        </c:ser>
        <c:dLbls>
          <c:showLegendKey val="0"/>
          <c:showVal val="0"/>
          <c:showCatName val="0"/>
          <c:showSerName val="0"/>
          <c:showPercent val="0"/>
          <c:showBubbleSize val="0"/>
          <c:showLeaderLines val="1"/>
        </c:dLbls>
      </c:pie3DChart>
      <c:spPr>
        <a:noFill/>
        <a:ln w="25384">
          <a:noFill/>
        </a:ln>
      </c:spPr>
    </c:plotArea>
    <c:legend>
      <c:legendPos val="r"/>
      <c:layout>
        <c:manualLayout>
          <c:xMode val="edge"/>
          <c:yMode val="edge"/>
          <c:x val="0.59376883237189026"/>
          <c:y val="6.1910405267138292E-2"/>
          <c:w val="0.39789779218774168"/>
          <c:h val="0.93701232261221556"/>
        </c:manualLayout>
      </c:layout>
      <c:overlay val="0"/>
    </c:legend>
    <c:plotVisOnly val="1"/>
    <c:dispBlanksAs val="zero"/>
    <c:showDLblsOverMax val="0"/>
  </c:chart>
  <c:txPr>
    <a:bodyPr/>
    <a:lstStyle/>
    <a:p>
      <a:pPr>
        <a:defRPr sz="1799">
          <a:solidFill>
            <a:srgbClr val="002060"/>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89250" cy="490061"/>
          </a:xfrm>
          <a:prstGeom prst="rect">
            <a:avLst/>
          </a:prstGeom>
        </p:spPr>
        <p:txBody>
          <a:bodyPr vert="horz" lIns="90666" tIns="45334" rIns="90666" bIns="45334" rtlCol="0"/>
          <a:lstStyle>
            <a:lvl1pPr algn="l">
              <a:defRPr sz="1200"/>
            </a:lvl1pPr>
          </a:lstStyle>
          <a:p>
            <a:endParaRPr lang="en-US"/>
          </a:p>
        </p:txBody>
      </p:sp>
      <p:sp>
        <p:nvSpPr>
          <p:cNvPr id="3" name="Date Placeholder 2"/>
          <p:cNvSpPr>
            <a:spLocks noGrp="1"/>
          </p:cNvSpPr>
          <p:nvPr>
            <p:ph type="dt" sz="quarter" idx="1"/>
          </p:nvPr>
        </p:nvSpPr>
        <p:spPr>
          <a:xfrm>
            <a:off x="3776707" y="1"/>
            <a:ext cx="2889250" cy="490061"/>
          </a:xfrm>
          <a:prstGeom prst="rect">
            <a:avLst/>
          </a:prstGeom>
        </p:spPr>
        <p:txBody>
          <a:bodyPr vert="horz" lIns="90666" tIns="45334" rIns="90666" bIns="45334" rtlCol="0"/>
          <a:lstStyle>
            <a:lvl1pPr algn="r">
              <a:defRPr sz="1200"/>
            </a:lvl1pPr>
          </a:lstStyle>
          <a:p>
            <a:fld id="{17A77CA4-5A26-418C-928D-DC38DD8AD0BF}" type="datetimeFigureOut">
              <a:rPr lang="en-US" smtClean="0"/>
              <a:pPr/>
              <a:t>6/14/2013</a:t>
            </a:fld>
            <a:endParaRPr lang="en-US"/>
          </a:p>
        </p:txBody>
      </p:sp>
      <p:sp>
        <p:nvSpPr>
          <p:cNvPr id="4" name="Footer Placeholder 3"/>
          <p:cNvSpPr>
            <a:spLocks noGrp="1"/>
          </p:cNvSpPr>
          <p:nvPr>
            <p:ph type="ftr" sz="quarter" idx="2"/>
          </p:nvPr>
        </p:nvSpPr>
        <p:spPr>
          <a:xfrm>
            <a:off x="2" y="9309464"/>
            <a:ext cx="2889250" cy="490061"/>
          </a:xfrm>
          <a:prstGeom prst="rect">
            <a:avLst/>
          </a:prstGeom>
        </p:spPr>
        <p:txBody>
          <a:bodyPr vert="horz" lIns="90666" tIns="45334" rIns="90666" bIns="45334" rtlCol="0" anchor="b"/>
          <a:lstStyle>
            <a:lvl1pPr algn="l">
              <a:defRPr sz="1200"/>
            </a:lvl1pPr>
          </a:lstStyle>
          <a:p>
            <a:endParaRPr lang="en-US"/>
          </a:p>
        </p:txBody>
      </p:sp>
      <p:sp>
        <p:nvSpPr>
          <p:cNvPr id="5" name="Slide Number Placeholder 4"/>
          <p:cNvSpPr>
            <a:spLocks noGrp="1"/>
          </p:cNvSpPr>
          <p:nvPr>
            <p:ph type="sldNum" sz="quarter" idx="3"/>
          </p:nvPr>
        </p:nvSpPr>
        <p:spPr>
          <a:xfrm>
            <a:off x="3776707" y="9309464"/>
            <a:ext cx="2889250" cy="490061"/>
          </a:xfrm>
          <a:prstGeom prst="rect">
            <a:avLst/>
          </a:prstGeom>
        </p:spPr>
        <p:txBody>
          <a:bodyPr vert="horz" lIns="90666" tIns="45334" rIns="90666" bIns="45334"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255050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89250" cy="490061"/>
          </a:xfrm>
          <a:prstGeom prst="rect">
            <a:avLst/>
          </a:prstGeom>
        </p:spPr>
        <p:txBody>
          <a:bodyPr vert="horz" lIns="90666" tIns="45334" rIns="90666" bIns="45334" rtlCol="0"/>
          <a:lstStyle>
            <a:lvl1pPr algn="l">
              <a:defRPr sz="1200"/>
            </a:lvl1pPr>
          </a:lstStyle>
          <a:p>
            <a:endParaRPr lang="en-US"/>
          </a:p>
        </p:txBody>
      </p:sp>
      <p:sp>
        <p:nvSpPr>
          <p:cNvPr id="3" name="Date Placeholder 2"/>
          <p:cNvSpPr>
            <a:spLocks noGrp="1"/>
          </p:cNvSpPr>
          <p:nvPr>
            <p:ph type="dt" idx="1"/>
          </p:nvPr>
        </p:nvSpPr>
        <p:spPr>
          <a:xfrm>
            <a:off x="3776707" y="1"/>
            <a:ext cx="2889250" cy="490061"/>
          </a:xfrm>
          <a:prstGeom prst="rect">
            <a:avLst/>
          </a:prstGeom>
        </p:spPr>
        <p:txBody>
          <a:bodyPr vert="horz" lIns="90666" tIns="45334" rIns="90666" bIns="45334" rtlCol="0"/>
          <a:lstStyle>
            <a:lvl1pPr algn="r">
              <a:defRPr sz="1200"/>
            </a:lvl1pPr>
          </a:lstStyle>
          <a:p>
            <a:fld id="{E59CE0CE-7E16-4FE7-AE57-724E757EAEF9}" type="datetimeFigureOut">
              <a:rPr lang="en-US" smtClean="0"/>
              <a:pPr/>
              <a:t>6/14/2013</a:t>
            </a:fld>
            <a:endParaRPr lang="en-US"/>
          </a:p>
        </p:txBody>
      </p:sp>
      <p:sp>
        <p:nvSpPr>
          <p:cNvPr id="4" name="Slide Image Placeholder 3"/>
          <p:cNvSpPr>
            <a:spLocks noGrp="1" noRot="1" noChangeAspect="1"/>
          </p:cNvSpPr>
          <p:nvPr>
            <p:ph type="sldImg" idx="2"/>
          </p:nvPr>
        </p:nvSpPr>
        <p:spPr>
          <a:xfrm>
            <a:off x="882650" y="735013"/>
            <a:ext cx="4902200" cy="3676650"/>
          </a:xfrm>
          <a:prstGeom prst="rect">
            <a:avLst/>
          </a:prstGeom>
          <a:noFill/>
          <a:ln w="12700">
            <a:solidFill>
              <a:prstClr val="black"/>
            </a:solidFill>
          </a:ln>
        </p:spPr>
        <p:txBody>
          <a:bodyPr vert="horz" lIns="90666" tIns="45334" rIns="90666" bIns="45334" rtlCol="0" anchor="ctr"/>
          <a:lstStyle/>
          <a:p>
            <a:endParaRPr lang="en-US"/>
          </a:p>
        </p:txBody>
      </p:sp>
      <p:sp>
        <p:nvSpPr>
          <p:cNvPr id="5" name="Notes Placeholder 4"/>
          <p:cNvSpPr>
            <a:spLocks noGrp="1"/>
          </p:cNvSpPr>
          <p:nvPr>
            <p:ph type="body" sz="quarter" idx="3"/>
          </p:nvPr>
        </p:nvSpPr>
        <p:spPr>
          <a:xfrm>
            <a:off x="666750" y="4655582"/>
            <a:ext cx="5334000" cy="4410552"/>
          </a:xfrm>
          <a:prstGeom prst="rect">
            <a:avLst/>
          </a:prstGeom>
        </p:spPr>
        <p:txBody>
          <a:bodyPr vert="horz" lIns="90666" tIns="45334" rIns="90666" bIns="453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09464"/>
            <a:ext cx="2889250" cy="490061"/>
          </a:xfrm>
          <a:prstGeom prst="rect">
            <a:avLst/>
          </a:prstGeom>
        </p:spPr>
        <p:txBody>
          <a:bodyPr vert="horz" lIns="90666" tIns="45334" rIns="90666" bIns="45334" rtlCol="0" anchor="b"/>
          <a:lstStyle>
            <a:lvl1pPr algn="l">
              <a:defRPr sz="1200"/>
            </a:lvl1pPr>
          </a:lstStyle>
          <a:p>
            <a:endParaRPr lang="en-US"/>
          </a:p>
        </p:txBody>
      </p:sp>
      <p:sp>
        <p:nvSpPr>
          <p:cNvPr id="7" name="Slide Number Placeholder 6"/>
          <p:cNvSpPr>
            <a:spLocks noGrp="1"/>
          </p:cNvSpPr>
          <p:nvPr>
            <p:ph type="sldNum" sz="quarter" idx="5"/>
          </p:nvPr>
        </p:nvSpPr>
        <p:spPr>
          <a:xfrm>
            <a:off x="3776707" y="9309464"/>
            <a:ext cx="2889250" cy="490061"/>
          </a:xfrm>
          <a:prstGeom prst="rect">
            <a:avLst/>
          </a:prstGeom>
        </p:spPr>
        <p:txBody>
          <a:bodyPr vert="horz" lIns="90666" tIns="45334" rIns="90666" bIns="45334"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37971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NB remember to have a chair to stand on</a:t>
            </a:r>
          </a:p>
          <a:p>
            <a:endParaRPr lang="en-ZA" dirty="0" smtClean="0"/>
          </a:p>
          <a:p>
            <a:r>
              <a:rPr lang="en-ZA" dirty="0" smtClean="0"/>
              <a:t>Make sure to take the CRITICAL FACTORS BOOK with you </a:t>
            </a:r>
          </a:p>
          <a:p>
            <a:endParaRPr lang="en-ZA" dirty="0" smtClean="0"/>
          </a:p>
          <a:p>
            <a:r>
              <a:rPr lang="en-ZA" dirty="0" smtClean="0"/>
              <a:t>An engineer with a PhD in engineering</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mj-lt"/>
              <a:buAutoNum type="arabicPeriod"/>
            </a:pPr>
            <a:r>
              <a:rPr lang="en-US" dirty="0" smtClean="0"/>
              <a:t>Undertake a fundamental first principles analysis of all the data that we require in the Item Master</a:t>
            </a:r>
          </a:p>
          <a:p>
            <a:pPr>
              <a:buFont typeface="+mj-lt"/>
              <a:buAutoNum type="arabicPeriod"/>
            </a:pPr>
            <a:endParaRPr lang="en-US" dirty="0" smtClean="0"/>
          </a:p>
          <a:p>
            <a:pPr>
              <a:buFont typeface="+mj-lt"/>
              <a:buAutoNum type="arabicPeriod"/>
            </a:pPr>
            <a:r>
              <a:rPr lang="en-US" dirty="0" smtClean="0"/>
              <a:t>Create major categories that correspond to the essence of the way we run the business</a:t>
            </a:r>
          </a:p>
          <a:p>
            <a:pPr>
              <a:buFont typeface="+mj-lt"/>
              <a:buAutoNum type="arabicPeriod"/>
            </a:pPr>
            <a:endParaRPr lang="en-US" dirty="0" smtClean="0"/>
          </a:p>
          <a:p>
            <a:pPr>
              <a:buFont typeface="+mj-lt"/>
              <a:buAutoNum type="arabicPeriod"/>
            </a:pPr>
            <a:r>
              <a:rPr lang="en-US" dirty="0" smtClean="0"/>
              <a:t>Progressively develop a multi-level structured hierarchy that reflects the way we run the business and want to report on these items</a:t>
            </a:r>
          </a:p>
          <a:p>
            <a:pPr>
              <a:buFont typeface="+mj-lt"/>
              <a:buAutoNum type="arabicPeriod"/>
            </a:pPr>
            <a:endParaRPr lang="en-US" dirty="0" smtClean="0"/>
          </a:p>
          <a:p>
            <a:pPr>
              <a:buFont typeface="+mj-lt"/>
              <a:buAutoNum type="arabicPeriod"/>
            </a:pPr>
            <a:r>
              <a:rPr lang="en-US" dirty="0" smtClean="0"/>
              <a:t>Develop a structured code scheme that accurately translates human understanding into machine readable codes that result in the codes accurately reflecting real world reality</a:t>
            </a:r>
          </a:p>
          <a:p>
            <a:pPr>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973">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973">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32647-13C2-4531-A7BE-0E0E004EE99F}"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69">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mj-lt"/>
              <a:buAutoNum type="arabicPeriod" startAt="5"/>
            </a:pPr>
            <a:r>
              <a:rPr lang="en-US" dirty="0" smtClean="0"/>
              <a:t>Analyze all the parameters and attributes that associate business knowledge and intelligence with each item and structure these codes and logic</a:t>
            </a:r>
          </a:p>
          <a:p>
            <a:pPr>
              <a:buFont typeface="+mj-lt"/>
              <a:buAutoNum type="arabicPeriod" startAt="5"/>
            </a:pPr>
            <a:endParaRPr lang="en-US" dirty="0" smtClean="0"/>
          </a:p>
          <a:p>
            <a:pPr>
              <a:buFont typeface="+mj-lt"/>
              <a:buAutoNum type="arabicPeriod" startAt="5"/>
            </a:pPr>
            <a:r>
              <a:rPr lang="en-US" dirty="0" smtClean="0"/>
              <a:t>Add additional fields (columns) to the item master table if necessary to classify items for Fraser Alexander’s unique requirements</a:t>
            </a:r>
          </a:p>
          <a:p>
            <a:pPr>
              <a:buFont typeface="+mj-lt"/>
              <a:buAutoNum type="arabicPeriod" startAt="5"/>
            </a:pPr>
            <a:endParaRPr lang="en-US" dirty="0" smtClean="0"/>
          </a:p>
          <a:p>
            <a:pPr>
              <a:buFont typeface="+mj-lt"/>
              <a:buAutoNum type="arabicPeriod" startAt="5"/>
            </a:pPr>
            <a:r>
              <a:rPr lang="en-US" dirty="0" smtClean="0"/>
              <a:t>Specify custom software that encapsulates the logic of the coding scheme, business rules around the scheme, default attributes at each level of the hierarchy and other facilities to ensure high precision in adding item codes</a:t>
            </a:r>
          </a:p>
          <a:p>
            <a:pPr>
              <a:buFont typeface="+mj-lt"/>
              <a:buAutoNum type="arabicPeriod" startAt="5"/>
            </a:pPr>
            <a:endParaRPr lang="en-US" dirty="0" smtClean="0"/>
          </a:p>
          <a:p>
            <a:pPr>
              <a:buFont typeface="+mj-lt"/>
              <a:buAutoNum type="arabicPeriod" startAt="5"/>
            </a:pPr>
            <a:r>
              <a:rPr lang="en-US" dirty="0" smtClean="0"/>
              <a:t>Appoint a part time Information Manager with a professional qualification to exercise quality control over the data</a:t>
            </a:r>
          </a:p>
          <a:p>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325" lvl="1" indent="-339996"/>
            <a:r>
              <a:rPr lang="en-ZA" dirty="0" smtClean="0"/>
              <a:t>Process standardization is non existent and processes</a:t>
            </a:r>
            <a:r>
              <a:rPr lang="en-ZA" baseline="0" dirty="0" smtClean="0"/>
              <a:t> are not well thought out</a:t>
            </a:r>
          </a:p>
          <a:p>
            <a:pPr marL="793325" lvl="1" indent="-339996"/>
            <a:endParaRPr lang="en-ZA" baseline="0" dirty="0" smtClean="0"/>
          </a:p>
          <a:p>
            <a:pPr marL="793325" lvl="1" indent="-339996"/>
            <a:r>
              <a:rPr lang="en-ZA" baseline="0" dirty="0" smtClean="0"/>
              <a:t>The work done five years ago was never embedded and has been almost entirely lost</a:t>
            </a:r>
          </a:p>
          <a:p>
            <a:pPr marL="793325" lvl="1" indent="-339996"/>
            <a:endParaRPr lang="en-ZA" baseline="0" dirty="0" smtClean="0"/>
          </a:p>
          <a:p>
            <a:pPr marL="793325" lvl="1" indent="-339996"/>
            <a:r>
              <a:rPr lang="en-ZA" baseline="0" dirty="0" smtClean="0"/>
              <a:t>Contrast the socialisation and training that we do with operational staff with the lack of training of administrative staff</a:t>
            </a:r>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325" lvl="1" indent="-339996"/>
            <a:r>
              <a:rPr lang="en-ZA" dirty="0" smtClean="0"/>
              <a:t>This will be an ongoing culture and may be extended to process that have</a:t>
            </a:r>
            <a:r>
              <a:rPr lang="en-ZA" baseline="0" dirty="0" smtClean="0"/>
              <a:t> nothing to do with Movex over time</a:t>
            </a:r>
          </a:p>
          <a:p>
            <a:pPr marL="793325" lvl="1" indent="-339996"/>
            <a:endParaRPr lang="en-ZA" baseline="0" dirty="0" smtClean="0"/>
          </a:p>
          <a:p>
            <a:pPr marL="793325" lvl="1" indent="-339996"/>
            <a:r>
              <a:rPr lang="en-ZA" baseline="0" dirty="0" smtClean="0"/>
              <a:t>The project will be limited to those processes that relate to the core, high volume operation of Movex</a:t>
            </a:r>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325" lvl="1" indent="-339996">
              <a:buFont typeface="+mj-lt"/>
              <a:buAutoNum type="arabicPeriod"/>
            </a:pPr>
            <a:r>
              <a:rPr lang="en-ZA" dirty="0" smtClean="0"/>
              <a:t>Reproducible standards</a:t>
            </a:r>
          </a:p>
          <a:p>
            <a:pPr marL="793325" lvl="1" indent="-339996">
              <a:buFont typeface="+mj-lt"/>
              <a:buAutoNum type="arabicPeriod"/>
            </a:pPr>
            <a:endParaRPr lang="en-ZA" dirty="0" smtClean="0"/>
          </a:p>
          <a:p>
            <a:pPr marL="793325" lvl="1" indent="-339996">
              <a:buFont typeface="+mj-lt"/>
              <a:buAutoNum type="arabicPeriod"/>
            </a:pPr>
            <a:r>
              <a:rPr lang="en-ZA" dirty="0" smtClean="0"/>
              <a:t>Efficiency</a:t>
            </a:r>
          </a:p>
          <a:p>
            <a:pPr marL="793325" lvl="1" indent="-339996">
              <a:buFont typeface="+mj-lt"/>
              <a:buAutoNum type="arabicPeriod"/>
            </a:pPr>
            <a:endParaRPr lang="en-ZA" dirty="0" smtClean="0"/>
          </a:p>
          <a:p>
            <a:pPr marL="793325" lvl="1" indent="-339996">
              <a:buFont typeface="+mj-lt"/>
              <a:buAutoNum type="arabicPeriod"/>
            </a:pPr>
            <a:r>
              <a:rPr lang="en-ZA" dirty="0" smtClean="0"/>
              <a:t>Ensure</a:t>
            </a:r>
            <a:r>
              <a:rPr lang="en-ZA" baseline="0" dirty="0" smtClean="0"/>
              <a:t> that we maintain the quality of the data and Movex operation on a long term basis</a:t>
            </a:r>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32647-13C2-4531-A7BE-0E0E004EE99F}"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5AD6A9-8310-423C-BC85-B785AD0A1D2C}"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5ED17-03FB-4DB8-A22A-17A7A5E85B9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smtClean="0">
              <a:sym typeface="Wingdings" pitchFamily="2" charset="2"/>
            </a:endParaRPr>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FA91F0-59DB-4B82-BC3E-ADF6BB9D0AAD}"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590640-8D8F-440B-9449-FBE98594A61D}"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35DF64-DE4A-40B9-A9A9-0C7F712444CF}"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There is a fundamental difference in approach when one designs a bridge NOT TO FALL DOWN</a:t>
            </a:r>
          </a:p>
          <a:p>
            <a:endParaRPr lang="en-ZA" dirty="0" smtClean="0"/>
          </a:p>
          <a:p>
            <a:r>
              <a:rPr lang="en-ZA" dirty="0" smtClean="0"/>
              <a:t>Contrast this with the IT paradigm</a:t>
            </a:r>
            <a:r>
              <a:rPr lang="en-ZA" baseline="0" dirty="0" smtClean="0"/>
              <a:t> which could be called “designed to fail”</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04C527-3DB8-4D42-AD6E-F2D1E50F2D6C}"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2CE6CF-98C2-4B21-940A-E3564FDE643B}"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FF23F4-47DA-44AC-AE95-15BDF7BA906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E1FD-0495-4CEC-9417-0AF5BB47E6DA}" type="datetimeFigureOut">
              <a:rPr lang="en-US" smtClean="0"/>
              <a:pPr/>
              <a:t>6/14/2013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mailto:James@Webinars-at-JARA.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643050"/>
            <a:ext cx="8072494" cy="785817"/>
          </a:xfrm>
        </p:spPr>
        <p:txBody>
          <a:bodyPr>
            <a:noAutofit/>
          </a:bodyPr>
          <a:lstStyle/>
          <a:p>
            <a:pPr algn="l"/>
            <a:r>
              <a:rPr lang="en-ZA" sz="2000" b="1" i="1" dirty="0" smtClean="0">
                <a:solidFill>
                  <a:srgbClr val="002060"/>
                </a:solidFill>
                <a:latin typeface="+mn-lt"/>
              </a:rPr>
              <a:t>Why your </a:t>
            </a:r>
            <a:r>
              <a:rPr lang="en-ZA" sz="2000" b="1" i="1" dirty="0" err="1" smtClean="0">
                <a:solidFill>
                  <a:srgbClr val="002060"/>
                </a:solidFill>
                <a:latin typeface="+mn-lt"/>
              </a:rPr>
              <a:t>ERP</a:t>
            </a:r>
            <a:r>
              <a:rPr lang="en-ZA" sz="2000" b="1" i="1" dirty="0" smtClean="0">
                <a:solidFill>
                  <a:srgbClr val="002060"/>
                </a:solidFill>
                <a:latin typeface="+mn-lt"/>
              </a:rPr>
              <a:t> is NOT delivering and how to fix IT</a:t>
            </a:r>
            <a:endParaRPr lang="en-US" sz="2000" b="1" i="1" dirty="0">
              <a:solidFill>
                <a:srgbClr val="002060"/>
              </a:solidFill>
              <a:latin typeface="+mn-lt"/>
            </a:endParaRPr>
          </a:p>
        </p:txBody>
      </p:sp>
      <p:pic>
        <p:nvPicPr>
          <p:cNvPr id="7" name="Picture 6" descr="iStock_000004319108Medium.jpg"/>
          <p:cNvPicPr>
            <a:picLocks noChangeAspect="1"/>
          </p:cNvPicPr>
          <p:nvPr/>
        </p:nvPicPr>
        <p:blipFill>
          <a:blip r:embed="rId3" cstate="print"/>
          <a:stretch>
            <a:fillRect/>
          </a:stretch>
        </p:blipFill>
        <p:spPr>
          <a:xfrm>
            <a:off x="4572000" y="3857628"/>
            <a:ext cx="4572000" cy="3016584"/>
          </a:xfrm>
          <a:prstGeom prst="rect">
            <a:avLst/>
          </a:prstGeom>
        </p:spPr>
      </p:pic>
      <p:sp>
        <p:nvSpPr>
          <p:cNvPr id="9" name="TextBox 8"/>
          <p:cNvSpPr txBox="1"/>
          <p:nvPr/>
        </p:nvSpPr>
        <p:spPr>
          <a:xfrm>
            <a:off x="428596" y="4071942"/>
            <a:ext cx="3857652" cy="1200329"/>
          </a:xfrm>
          <a:prstGeom prst="rect">
            <a:avLst/>
          </a:prstGeom>
          <a:noFill/>
        </p:spPr>
        <p:txBody>
          <a:bodyPr wrap="square" rtlCol="0">
            <a:spAutoFit/>
          </a:bodyPr>
          <a:lstStyle/>
          <a:p>
            <a:r>
              <a:rPr lang="en-US" b="1" i="1" dirty="0" smtClean="0">
                <a:solidFill>
                  <a:schemeClr val="tx2"/>
                </a:solidFill>
                <a:latin typeface="+mj-lt"/>
              </a:rPr>
              <a:t>The Real Issues in World Class </a:t>
            </a:r>
            <a:r>
              <a:rPr lang="en-US" b="1" i="1" dirty="0" err="1" smtClean="0">
                <a:solidFill>
                  <a:schemeClr val="tx2"/>
                </a:solidFill>
                <a:latin typeface="+mj-lt"/>
              </a:rPr>
              <a:t>ERP</a:t>
            </a:r>
            <a:r>
              <a:rPr lang="en-US" b="1" i="1" dirty="0" smtClean="0">
                <a:solidFill>
                  <a:schemeClr val="tx2"/>
                </a:solidFill>
                <a:latin typeface="+mj-lt"/>
              </a:rPr>
              <a:t> and the Critical Factors for </a:t>
            </a:r>
            <a:r>
              <a:rPr lang="en-US" b="1" i="1" dirty="0" err="1" smtClean="0">
                <a:solidFill>
                  <a:schemeClr val="tx2"/>
                </a:solidFill>
                <a:latin typeface="+mj-lt"/>
              </a:rPr>
              <a:t>ERP</a:t>
            </a:r>
            <a:r>
              <a:rPr lang="en-US" b="1" i="1" dirty="0" smtClean="0">
                <a:solidFill>
                  <a:schemeClr val="tx2"/>
                </a:solidFill>
                <a:latin typeface="+mj-lt"/>
              </a:rPr>
              <a:t> Investment Success</a:t>
            </a:r>
            <a:endParaRPr lang="en-US" b="1" dirty="0">
              <a:solidFill>
                <a:schemeClr val="tx2"/>
              </a:solidFill>
              <a:latin typeface="+mj-lt"/>
            </a:endParaRPr>
          </a:p>
        </p:txBody>
      </p:sp>
      <p:sp>
        <p:nvSpPr>
          <p:cNvPr id="10" name="TextBox 9"/>
          <p:cNvSpPr txBox="1"/>
          <p:nvPr/>
        </p:nvSpPr>
        <p:spPr>
          <a:xfrm>
            <a:off x="500034" y="5572140"/>
            <a:ext cx="3786214" cy="1046440"/>
          </a:xfrm>
          <a:prstGeom prst="rect">
            <a:avLst/>
          </a:prstGeom>
          <a:noFill/>
        </p:spPr>
        <p:txBody>
          <a:bodyPr wrap="square" rtlCol="0">
            <a:spAutoFit/>
          </a:bodyPr>
          <a:lstStyle/>
          <a:p>
            <a:r>
              <a:rPr lang="en-ZA" b="1" dirty="0" smtClean="0">
                <a:solidFill>
                  <a:schemeClr val="tx2"/>
                </a:solidFill>
                <a:latin typeface="Verdana" pitchFamily="34" charset="0"/>
              </a:rPr>
              <a:t>Dr James Robertson PrEng</a:t>
            </a:r>
          </a:p>
          <a:p>
            <a:endParaRPr lang="en-ZA" sz="1600" b="1" dirty="0" smtClean="0">
              <a:solidFill>
                <a:schemeClr val="tx2"/>
              </a:solidFill>
              <a:latin typeface="Verdana" pitchFamily="34" charset="0"/>
            </a:endParaRPr>
          </a:p>
          <a:p>
            <a:r>
              <a:rPr lang="en-ZA" sz="1400" b="1" dirty="0" smtClean="0">
                <a:solidFill>
                  <a:schemeClr val="tx2"/>
                </a:solidFill>
              </a:rPr>
              <a:t>Copyright 2004 </a:t>
            </a:r>
            <a:r>
              <a:rPr lang="en-ZA" sz="1400" b="1" smtClean="0">
                <a:solidFill>
                  <a:schemeClr val="tx2"/>
                </a:solidFill>
              </a:rPr>
              <a:t>through </a:t>
            </a:r>
            <a:r>
              <a:rPr lang="en-ZA" sz="1400" b="1" smtClean="0">
                <a:solidFill>
                  <a:schemeClr val="tx2"/>
                </a:solidFill>
              </a:rPr>
              <a:t>2013</a:t>
            </a:r>
            <a:endParaRPr lang="en-ZA" sz="1400" b="1" dirty="0">
              <a:solidFill>
                <a:schemeClr val="tx2"/>
              </a:solidFill>
              <a:latin typeface="Verdana" pitchFamily="34" charset="0"/>
            </a:endParaRPr>
          </a:p>
          <a:p>
            <a:r>
              <a:rPr lang="en-ZA" sz="1400" b="1" dirty="0" smtClean="0">
                <a:solidFill>
                  <a:schemeClr val="tx2"/>
                </a:solidFill>
                <a:latin typeface="Verdana" pitchFamily="34" charset="0"/>
              </a:rPr>
              <a:t>James@JamesARobertson.com</a:t>
            </a:r>
            <a:endParaRPr lang="en-US" sz="1400" b="1" dirty="0">
              <a:solidFill>
                <a:schemeClr val="tx2"/>
              </a:solidFill>
              <a:latin typeface="Verdana" pitchFamily="34" charset="0"/>
            </a:endParaRPr>
          </a:p>
        </p:txBody>
      </p:sp>
      <p:sp>
        <p:nvSpPr>
          <p:cNvPr id="8" name="Title 1"/>
          <p:cNvSpPr txBox="1">
            <a:spLocks/>
          </p:cNvSpPr>
          <p:nvPr/>
        </p:nvSpPr>
        <p:spPr>
          <a:xfrm>
            <a:off x="571472" y="285728"/>
            <a:ext cx="7000924"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James A Robertson</a:t>
            </a:r>
            <a:r>
              <a:rPr kumimoji="0" lang="en-ZA" sz="2400" b="1" i="0" u="none" strike="noStrike" kern="1200" cap="none" spc="0" normalizeH="0" noProof="0" dirty="0" smtClean="0">
                <a:ln>
                  <a:noFill/>
                </a:ln>
                <a:solidFill>
                  <a:srgbClr val="002060"/>
                </a:solidFill>
                <a:effectLst/>
                <a:uLnTx/>
                <a:uFillTx/>
                <a:latin typeface="+mj-lt"/>
                <a:ea typeface="+mj-ea"/>
                <a:cs typeface="+mj-cs"/>
              </a:rPr>
              <a:t> and Associates</a:t>
            </a:r>
          </a:p>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baseline="0" dirty="0" smtClean="0">
                <a:solidFill>
                  <a:srgbClr val="002060"/>
                </a:solidFill>
                <a:latin typeface="+mj-lt"/>
                <a:ea typeface="+mj-ea"/>
                <a:cs typeface="+mj-cs"/>
              </a:rPr>
              <a:t>Effective Strategic Business Solutions</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11" name="TextBox 10"/>
          <p:cNvSpPr txBox="1"/>
          <p:nvPr/>
        </p:nvSpPr>
        <p:spPr>
          <a:xfrm>
            <a:off x="4571968" y="2928934"/>
            <a:ext cx="4572032" cy="461665"/>
          </a:xfrm>
          <a:prstGeom prst="rect">
            <a:avLst/>
          </a:prstGeom>
          <a:noFill/>
        </p:spPr>
        <p:txBody>
          <a:bodyPr wrap="square" rtlCol="0">
            <a:spAutoFit/>
          </a:bodyPr>
          <a:lstStyle/>
          <a:p>
            <a:pPr algn="ctr"/>
            <a:r>
              <a:rPr lang="en-ZA" sz="2400" b="1" dirty="0" smtClean="0">
                <a:solidFill>
                  <a:srgbClr val="002060"/>
                </a:solidFill>
                <a:latin typeface="Verdana" pitchFamily="34" charset="0"/>
              </a:rPr>
              <a:t>5. How to fix your </a:t>
            </a:r>
            <a:r>
              <a:rPr lang="en-ZA" sz="2400" b="1" dirty="0" err="1" smtClean="0">
                <a:solidFill>
                  <a:srgbClr val="002060"/>
                </a:solidFill>
                <a:latin typeface="Verdana" pitchFamily="34" charset="0"/>
              </a:rPr>
              <a:t>ERP</a:t>
            </a:r>
            <a:endParaRPr lang="en-US" sz="2400" b="1" dirty="0">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Characteristics</a:t>
            </a:r>
            <a:r>
              <a:rPr kumimoji="0" lang="en-ZA" sz="2400" b="1" i="0" u="none" strike="noStrike" kern="1200" cap="none" spc="0" normalizeH="0" noProof="0" dirty="0" smtClean="0">
                <a:ln>
                  <a:noFill/>
                </a:ln>
                <a:solidFill>
                  <a:srgbClr val="002060"/>
                </a:solidFill>
                <a:effectLst/>
                <a:uLnTx/>
                <a:uFillTx/>
                <a:latin typeface="+mj-lt"/>
                <a:ea typeface="+mj-ea"/>
                <a:cs typeface="+mj-cs"/>
              </a:rPr>
              <a:t> of a successful team</a:t>
            </a:r>
          </a:p>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baseline="0" dirty="0" smtClean="0">
                <a:solidFill>
                  <a:srgbClr val="002060"/>
                </a:solidFill>
                <a:latin typeface="+mj-lt"/>
                <a:ea typeface="+mj-ea"/>
                <a:cs typeface="+mj-cs"/>
              </a:rPr>
              <a:t>Multi</a:t>
            </a:r>
            <a:r>
              <a:rPr lang="en-ZA" sz="2400" b="1" dirty="0" smtClean="0">
                <a:solidFill>
                  <a:srgbClr val="002060"/>
                </a:solidFill>
                <a:latin typeface="+mj-lt"/>
                <a:ea typeface="+mj-ea"/>
                <a:cs typeface="+mj-cs"/>
              </a:rPr>
              <a:t>-disciplinary, etc</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Rectangle 2"/>
          <p:cNvSpPr/>
          <p:nvPr/>
        </p:nvSpPr>
        <p:spPr>
          <a:xfrm>
            <a:off x="500034" y="1643050"/>
            <a:ext cx="8215370" cy="3693319"/>
          </a:xfrm>
          <a:prstGeom prst="rect">
            <a:avLst/>
          </a:prstGeom>
        </p:spPr>
        <p:txBody>
          <a:bodyPr wrap="square">
            <a:spAutoFit/>
          </a:bodyPr>
          <a:lstStyle/>
          <a:p>
            <a:r>
              <a:rPr lang="en-US" dirty="0" smtClean="0">
                <a:solidFill>
                  <a:srgbClr val="002060"/>
                </a:solidFill>
              </a:rPr>
              <a:t>1. Design against failure -- constantly top of mind – 22%</a:t>
            </a:r>
          </a:p>
          <a:p>
            <a:r>
              <a:rPr lang="en-GB" dirty="0" smtClean="0">
                <a:solidFill>
                  <a:srgbClr val="002060"/>
                </a:solidFill>
              </a:rPr>
              <a:t>	</a:t>
            </a:r>
          </a:p>
          <a:p>
            <a:r>
              <a:rPr lang="en-US" dirty="0" smtClean="0">
                <a:solidFill>
                  <a:srgbClr val="002060"/>
                </a:solidFill>
              </a:rPr>
              <a:t>2.  Know and apply the critical factors for success,  manage against the factors causing failure, manage principles for success, stages, critical human foundation, etc -- 20%</a:t>
            </a:r>
          </a:p>
          <a:p>
            <a:endParaRPr lang="en-GB" dirty="0" smtClean="0">
              <a:solidFill>
                <a:srgbClr val="002060"/>
              </a:solidFill>
            </a:endParaRPr>
          </a:p>
          <a:p>
            <a:r>
              <a:rPr lang="en-US" dirty="0" smtClean="0">
                <a:solidFill>
                  <a:srgbClr val="002060"/>
                </a:solidFill>
              </a:rPr>
              <a:t>3.  Strategy is the foundation on which the solution is built – strategic leadership, right things well, coupled to CEO leadership – custodian of the integrated vision -- 18%</a:t>
            </a:r>
          </a:p>
          <a:p>
            <a:r>
              <a:rPr lang="en-GB" dirty="0" smtClean="0">
                <a:solidFill>
                  <a:srgbClr val="002060"/>
                </a:solidFill>
              </a:rPr>
              <a:t>	</a:t>
            </a:r>
          </a:p>
          <a:p>
            <a:pPr marL="342900" indent="-342900">
              <a:buAutoNum type="arabicPeriod" startAt="4"/>
            </a:pPr>
            <a:r>
              <a:rPr lang="en-US" dirty="0" smtClean="0">
                <a:solidFill>
                  <a:srgbClr val="002060"/>
                </a:solidFill>
              </a:rPr>
              <a:t>Change facilitation and other soft issue services, competence modeling, psychometrics, etc -- 14%</a:t>
            </a:r>
          </a:p>
          <a:p>
            <a:pPr marL="342900" indent="-342900">
              <a:buAutoNum type="arabicPeriod" startAt="4"/>
            </a:pP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Characteristics</a:t>
            </a:r>
            <a:r>
              <a:rPr kumimoji="0" lang="en-ZA" sz="2400" b="1" i="0" u="none" strike="noStrike" kern="1200" cap="none" spc="0" normalizeH="0" noProof="0" dirty="0" smtClean="0">
                <a:ln>
                  <a:noFill/>
                </a:ln>
                <a:solidFill>
                  <a:srgbClr val="002060"/>
                </a:solidFill>
                <a:effectLst/>
                <a:uLnTx/>
                <a:uFillTx/>
                <a:latin typeface="+mj-lt"/>
                <a:ea typeface="+mj-ea"/>
                <a:cs typeface="+mj-cs"/>
              </a:rPr>
              <a:t> of a successful team</a:t>
            </a:r>
          </a:p>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baseline="0" dirty="0" smtClean="0">
                <a:solidFill>
                  <a:srgbClr val="002060"/>
                </a:solidFill>
                <a:latin typeface="+mj-lt"/>
                <a:ea typeface="+mj-ea"/>
                <a:cs typeface="+mj-cs"/>
              </a:rPr>
              <a:t>Multi</a:t>
            </a:r>
            <a:r>
              <a:rPr lang="en-ZA" sz="2400" b="1" dirty="0" smtClean="0">
                <a:solidFill>
                  <a:srgbClr val="002060"/>
                </a:solidFill>
                <a:latin typeface="+mj-lt"/>
                <a:ea typeface="+mj-ea"/>
                <a:cs typeface="+mj-cs"/>
              </a:rPr>
              <a:t>-disciplinary, etc</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Rectangle 2"/>
          <p:cNvSpPr/>
          <p:nvPr/>
        </p:nvSpPr>
        <p:spPr>
          <a:xfrm>
            <a:off x="500034" y="1643050"/>
            <a:ext cx="8215370" cy="3416320"/>
          </a:xfrm>
          <a:prstGeom prst="rect">
            <a:avLst/>
          </a:prstGeom>
        </p:spPr>
        <p:txBody>
          <a:bodyPr wrap="square">
            <a:spAutoFit/>
          </a:bodyPr>
          <a:lstStyle/>
          <a:p>
            <a:endParaRPr lang="en-GB" dirty="0" smtClean="0">
              <a:solidFill>
                <a:srgbClr val="002060"/>
              </a:solidFill>
            </a:endParaRPr>
          </a:p>
          <a:p>
            <a:r>
              <a:rPr lang="en-US" dirty="0" smtClean="0">
                <a:solidFill>
                  <a:srgbClr val="002060"/>
                </a:solidFill>
              </a:rPr>
              <a:t>5.  Data engineering, cubic business model as basis for integration, associated software and code maintenance services --  12%</a:t>
            </a:r>
          </a:p>
          <a:p>
            <a:endParaRPr lang="en-GB" dirty="0" smtClean="0">
              <a:solidFill>
                <a:srgbClr val="002060"/>
              </a:solidFill>
            </a:endParaRPr>
          </a:p>
          <a:p>
            <a:r>
              <a:rPr lang="en-US" dirty="0" smtClean="0">
                <a:solidFill>
                  <a:srgbClr val="002060"/>
                </a:solidFill>
              </a:rPr>
              <a:t>6.  People -- critical issues methods, disciplines, engineering </a:t>
            </a:r>
            <a:r>
              <a:rPr lang="en-US" dirty="0" err="1" smtClean="0">
                <a:solidFill>
                  <a:srgbClr val="002060"/>
                </a:solidFill>
              </a:rPr>
              <a:t>rigour</a:t>
            </a:r>
            <a:r>
              <a:rPr lang="en-US" dirty="0" smtClean="0">
                <a:solidFill>
                  <a:srgbClr val="002060"/>
                </a:solidFill>
              </a:rPr>
              <a:t>, multi-disciplinary, hard and soft components, high focus, high energy, motivated, loyal, quick attack approach -- 10%</a:t>
            </a:r>
          </a:p>
          <a:p>
            <a:endParaRPr lang="en-GB" dirty="0" smtClean="0">
              <a:solidFill>
                <a:srgbClr val="002060"/>
              </a:solidFill>
            </a:endParaRPr>
          </a:p>
          <a:p>
            <a:r>
              <a:rPr lang="en-US" dirty="0" smtClean="0">
                <a:solidFill>
                  <a:srgbClr val="002060"/>
                </a:solidFill>
              </a:rPr>
              <a:t>7.  Standards, documented methods, tools, standard operating procedures, reference documents, standard practices, policies, etc -- 4%</a:t>
            </a:r>
          </a:p>
          <a:p>
            <a:pPr marL="342900" indent="-342900">
              <a:buAutoNum type="arabicPeriod" startAt="4"/>
            </a:pP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Guiding principles</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Rectangle 2"/>
          <p:cNvSpPr/>
          <p:nvPr/>
        </p:nvSpPr>
        <p:spPr>
          <a:xfrm>
            <a:off x="357158" y="1643050"/>
            <a:ext cx="8429684" cy="369332"/>
          </a:xfrm>
          <a:prstGeom prst="rect">
            <a:avLst/>
          </a:prstGeom>
        </p:spPr>
        <p:txBody>
          <a:bodyPr wrap="square">
            <a:spAutoFit/>
          </a:bodyPr>
          <a:lstStyle/>
          <a:p>
            <a:pPr marL="342900" indent="-342900">
              <a:buAutoNum type="arabicPeriod"/>
            </a:pPr>
            <a:endParaRPr lang="en-GB" b="1" dirty="0" smtClean="0">
              <a:solidFill>
                <a:srgbClr val="002060"/>
              </a:solidFill>
            </a:endParaRPr>
          </a:p>
        </p:txBody>
      </p:sp>
      <p:sp>
        <p:nvSpPr>
          <p:cNvPr id="5" name="Rectangle 4"/>
          <p:cNvSpPr/>
          <p:nvPr/>
        </p:nvSpPr>
        <p:spPr>
          <a:xfrm>
            <a:off x="357158" y="1643050"/>
            <a:ext cx="8429684" cy="3693319"/>
          </a:xfrm>
          <a:prstGeom prst="rect">
            <a:avLst/>
          </a:prstGeom>
        </p:spPr>
        <p:txBody>
          <a:bodyPr wrap="square">
            <a:spAutoFit/>
          </a:bodyPr>
          <a:lstStyle/>
          <a:p>
            <a:pPr marL="342900" indent="-342900">
              <a:buAutoNum type="arabicPeriod"/>
            </a:pPr>
            <a:r>
              <a:rPr lang="en-GB" dirty="0" smtClean="0">
                <a:solidFill>
                  <a:srgbClr val="002060"/>
                </a:solidFill>
              </a:rPr>
              <a:t>Engineer solutions not to fail</a:t>
            </a:r>
          </a:p>
          <a:p>
            <a:pPr marL="342900" indent="-342900">
              <a:buAutoNum type="arabicPeriod"/>
            </a:pPr>
            <a:endParaRPr lang="en-GB" dirty="0" smtClean="0">
              <a:solidFill>
                <a:srgbClr val="002060"/>
              </a:solidFill>
            </a:endParaRPr>
          </a:p>
          <a:p>
            <a:pPr marL="342900" indent="-342900">
              <a:buAutoNum type="arabicPeriod"/>
            </a:pPr>
            <a:r>
              <a:rPr lang="en-GB" dirty="0" smtClean="0">
                <a:solidFill>
                  <a:srgbClr val="002060"/>
                </a:solidFill>
              </a:rPr>
              <a:t>Assist clients to do the right things well – thrive</a:t>
            </a:r>
          </a:p>
          <a:p>
            <a:pPr marL="342900" indent="-342900">
              <a:buAutoNum type="arabicPeriod"/>
            </a:pPr>
            <a:endParaRPr lang="en-GB" dirty="0" smtClean="0">
              <a:solidFill>
                <a:srgbClr val="002060"/>
              </a:solidFill>
            </a:endParaRPr>
          </a:p>
          <a:p>
            <a:pPr marL="342900" indent="-342900">
              <a:buAutoNum type="arabicPeriod"/>
            </a:pPr>
            <a:r>
              <a:rPr lang="en-GB" dirty="0" smtClean="0">
                <a:solidFill>
                  <a:srgbClr val="002060"/>
                </a:solidFill>
              </a:rPr>
              <a:t>Very long solution lives -- right to maintain and repair</a:t>
            </a:r>
          </a:p>
          <a:p>
            <a:pPr marL="342900" indent="-342900">
              <a:buAutoNum type="arabicPeriod"/>
            </a:pPr>
            <a:endParaRPr lang="en-GB" dirty="0" smtClean="0">
              <a:solidFill>
                <a:srgbClr val="002060"/>
              </a:solidFill>
            </a:endParaRPr>
          </a:p>
          <a:p>
            <a:pPr marL="342900" indent="-342900">
              <a:buAutoNum type="arabicPeriod"/>
            </a:pPr>
            <a:r>
              <a:rPr lang="en-GB" dirty="0" smtClean="0">
                <a:solidFill>
                  <a:srgbClr val="002060"/>
                </a:solidFill>
              </a:rPr>
              <a:t>Strategic, top down, fundamental first principles solution design – critical issues</a:t>
            </a:r>
          </a:p>
          <a:p>
            <a:pPr marL="342900" indent="-342900">
              <a:buAutoNum type="arabicPeriod"/>
            </a:pPr>
            <a:endParaRPr lang="en-GB" dirty="0" smtClean="0">
              <a:solidFill>
                <a:srgbClr val="002060"/>
              </a:solidFill>
            </a:endParaRPr>
          </a:p>
          <a:p>
            <a:pPr marL="342900" indent="-342900">
              <a:buAutoNum type="arabicPeriod"/>
            </a:pPr>
            <a:r>
              <a:rPr lang="en-GB" dirty="0" smtClean="0">
                <a:solidFill>
                  <a:srgbClr val="002060"/>
                </a:solidFill>
              </a:rPr>
              <a:t>Content is critical – the content NOT the technology</a:t>
            </a:r>
          </a:p>
          <a:p>
            <a:pPr marL="342900" indent="-342900">
              <a:buAutoNum type="arabicPeriod"/>
            </a:pPr>
            <a:endParaRPr lang="en-GB" dirty="0" smtClean="0">
              <a:solidFill>
                <a:srgbClr val="002060"/>
              </a:solidFill>
            </a:endParaRPr>
          </a:p>
          <a:p>
            <a:pPr marL="342900" indent="-342900">
              <a:buAutoNum type="arabicPeriod"/>
            </a:pPr>
            <a:r>
              <a:rPr lang="en-GB" dirty="0" smtClean="0">
                <a:solidFill>
                  <a:srgbClr val="002060"/>
                </a:solidFill>
              </a:rPr>
              <a:t>High effectiveness and efficiency – </a:t>
            </a:r>
          </a:p>
          <a:p>
            <a:pPr marL="342900" indent="-342900">
              <a:buAutoNum type="arabicPeriod"/>
            </a:pP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571612"/>
            <a:ext cx="7572427" cy="4248150"/>
          </a:xfrm>
        </p:spPr>
        <p:txBody>
          <a:bodyPr/>
          <a:lstStyle/>
          <a:p>
            <a:pPr>
              <a:buFont typeface="+mj-lt"/>
              <a:buAutoNum type="arabicPeriod"/>
            </a:pPr>
            <a:r>
              <a:rPr lang="en-US" sz="1800" dirty="0" smtClean="0"/>
              <a:t>Fundamental first principles analysis of all possible data</a:t>
            </a:r>
          </a:p>
          <a:p>
            <a:pPr>
              <a:buFont typeface="+mj-lt"/>
              <a:buAutoNum type="arabicPeriod"/>
            </a:pPr>
            <a:endParaRPr lang="en-US" sz="1800" dirty="0" smtClean="0"/>
          </a:p>
          <a:p>
            <a:pPr>
              <a:buFont typeface="+mj-lt"/>
              <a:buAutoNum type="arabicPeriod"/>
            </a:pPr>
            <a:r>
              <a:rPr lang="en-US" sz="1800" dirty="0" smtClean="0"/>
              <a:t>Major categories correspond to essence of how we run the business</a:t>
            </a:r>
          </a:p>
          <a:p>
            <a:pPr>
              <a:buFont typeface="+mj-lt"/>
              <a:buAutoNum type="arabicPeriod"/>
            </a:pPr>
            <a:endParaRPr lang="en-US" sz="1800" dirty="0" smtClean="0"/>
          </a:p>
          <a:p>
            <a:pPr>
              <a:buFont typeface="+mj-lt"/>
              <a:buAutoNum type="arabicPeriod"/>
            </a:pPr>
            <a:r>
              <a:rPr lang="en-US" sz="1800" dirty="0" smtClean="0"/>
              <a:t>Multi-level structured hierarchy</a:t>
            </a:r>
          </a:p>
          <a:p>
            <a:pPr>
              <a:buFont typeface="+mj-lt"/>
              <a:buAutoNum type="arabicPeriod"/>
            </a:pPr>
            <a:endParaRPr lang="en-US" sz="1800" dirty="0" smtClean="0"/>
          </a:p>
          <a:p>
            <a:pPr>
              <a:buFont typeface="+mj-lt"/>
              <a:buAutoNum type="arabicPeriod"/>
            </a:pPr>
            <a:r>
              <a:rPr lang="en-US" sz="1800" dirty="0" smtClean="0"/>
              <a:t>Structured code scheme</a:t>
            </a:r>
          </a:p>
          <a:p>
            <a:pPr>
              <a:buFont typeface="+mj-lt"/>
              <a:buAutoNum type="arabicPeriod"/>
            </a:pPr>
            <a:endParaRPr lang="en-US" sz="1800" dirty="0" smtClean="0"/>
          </a:p>
          <a:p>
            <a:pPr>
              <a:buFont typeface="+mj-lt"/>
              <a:buAutoNum type="arabicPeriod"/>
            </a:pPr>
            <a:r>
              <a:rPr lang="en-US" sz="1800" dirty="0" smtClean="0"/>
              <a:t>Accurately translate human understanding into machine readable codes </a:t>
            </a:r>
          </a:p>
          <a:p>
            <a:pPr>
              <a:buFont typeface="+mj-lt"/>
              <a:buAutoNum type="arabicPeriod"/>
            </a:pPr>
            <a:endParaRPr lang="en-US" sz="1800" dirty="0"/>
          </a:p>
        </p:txBody>
      </p:sp>
      <p:sp>
        <p:nvSpPr>
          <p:cNvPr id="5"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Coding</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Some SMALL things YOU can do</a:t>
            </a:r>
          </a:p>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To make your ERP work better for you TOMORROW</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928802"/>
            <a:ext cx="8143932" cy="1477328"/>
          </a:xfrm>
          <a:prstGeom prst="rect">
            <a:avLst/>
          </a:prstGeom>
          <a:noFill/>
        </p:spPr>
        <p:txBody>
          <a:bodyPr wrap="square" rtlCol="0">
            <a:spAutoFit/>
          </a:bodyPr>
          <a:lstStyle/>
          <a:p>
            <a:pPr marL="800100" lvl="1" indent="-342900">
              <a:buClr>
                <a:schemeClr val="tx2"/>
              </a:buClr>
              <a:buFont typeface="+mj-lt"/>
              <a:buAutoNum type="arabicPeriod"/>
            </a:pPr>
            <a:r>
              <a:rPr lang="en-US" dirty="0" smtClean="0">
                <a:solidFill>
                  <a:schemeClr val="tx2"/>
                </a:solidFill>
              </a:rPr>
              <a:t>Repopulate key standard attribute tables</a:t>
            </a:r>
          </a:p>
          <a:p>
            <a:pPr marL="800100" lvl="1" indent="-342900">
              <a:buClr>
                <a:schemeClr val="tx2"/>
              </a:buClr>
              <a:buFont typeface="+mj-lt"/>
              <a:buAutoNum type="arabicPeriod"/>
            </a:pPr>
            <a:endParaRPr lang="en-US" b="1" dirty="0" smtClean="0">
              <a:solidFill>
                <a:schemeClr val="tx2"/>
              </a:solidFill>
            </a:endParaRPr>
          </a:p>
          <a:p>
            <a:pPr marL="800100" lvl="1" indent="-342900">
              <a:buClr>
                <a:schemeClr val="tx2"/>
              </a:buClr>
              <a:buFont typeface="+mj-lt"/>
              <a:buAutoNum type="arabicPeriod"/>
            </a:pPr>
            <a:endParaRPr lang="en-US" b="1" dirty="0">
              <a:solidFill>
                <a:schemeClr val="tx2"/>
              </a:solidFill>
            </a:endParaRPr>
          </a:p>
          <a:p>
            <a:pPr marL="800100" lvl="1" indent="-342900">
              <a:buClr>
                <a:schemeClr val="tx2"/>
              </a:buClr>
              <a:buFont typeface="+mj-lt"/>
              <a:buAutoNum type="arabicPeriod"/>
            </a:pPr>
            <a:r>
              <a:rPr lang="en-US" dirty="0" smtClean="0">
                <a:solidFill>
                  <a:schemeClr val="tx2"/>
                </a:solidFill>
              </a:rPr>
              <a:t>Create new custom attribute tables</a:t>
            </a:r>
          </a:p>
          <a:p>
            <a:pPr marL="342900" indent="-342900">
              <a:buClr>
                <a:schemeClr val="tx2"/>
              </a:buClr>
              <a:buFont typeface="+mj-lt"/>
              <a:buAutoNum type="arabicPeriod"/>
            </a:pPr>
            <a:endParaRPr lang="en-US" dirty="0">
              <a:solidFill>
                <a:schemeClr val="tx2"/>
              </a:solidFill>
            </a:endParaRPr>
          </a:p>
        </p:txBody>
      </p:sp>
      <p:sp>
        <p:nvSpPr>
          <p:cNvPr id="2" name="Slide Number Placeholder 1"/>
          <p:cNvSpPr>
            <a:spLocks noGrp="1"/>
          </p:cNvSpPr>
          <p:nvPr>
            <p:ph type="sldNum" sz="quarter" idx="12"/>
          </p:nvPr>
        </p:nvSpPr>
        <p:spPr/>
        <p:txBody>
          <a:bodyPr/>
          <a:lstStyle/>
          <a:p>
            <a:fld id="{89C9D035-6A94-4569-9779-E840D39ECC0D}" type="slidenum">
              <a:rPr lang="en-US" smtClean="0"/>
              <a:pPr/>
              <a:t>14</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5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4502874" cy="785817"/>
          </a:xfrm>
          <a:prstGeom prst="rect">
            <a:avLst/>
          </a:prstGeom>
        </p:spPr>
        <p:txBody>
          <a:bodyPr vert="horz" lIns="91440" tIns="45720" rIns="91440" bIns="45720" rtlCol="0" anchor="ctr">
            <a:noAutofit/>
          </a:bodyPr>
          <a:lstStyle/>
          <a:p>
            <a:pPr lvl="0">
              <a:spcBef>
                <a:spcPct val="0"/>
              </a:spcBef>
              <a:defRPr/>
            </a:pPr>
            <a:r>
              <a:rPr lang="en-US" sz="2400" b="1" dirty="0">
                <a:solidFill>
                  <a:srgbClr val="002060"/>
                </a:solidFill>
                <a:latin typeface="+mj-lt"/>
                <a:ea typeface="+mj-ea"/>
                <a:cs typeface="+mj-cs"/>
              </a:rPr>
              <a:t>Repopulate key standard attribute tables</a:t>
            </a:r>
          </a:p>
        </p:txBody>
      </p:sp>
      <p:sp>
        <p:nvSpPr>
          <p:cNvPr id="5" name="TextBox 4"/>
          <p:cNvSpPr txBox="1"/>
          <p:nvPr/>
        </p:nvSpPr>
        <p:spPr>
          <a:xfrm>
            <a:off x="179512" y="1497558"/>
            <a:ext cx="3392356" cy="923330"/>
          </a:xfrm>
          <a:prstGeom prst="rect">
            <a:avLst/>
          </a:prstGeom>
          <a:noFill/>
        </p:spPr>
        <p:txBody>
          <a:bodyPr wrap="square" rtlCol="0">
            <a:spAutoFit/>
          </a:bodyPr>
          <a:lstStyle/>
          <a:p>
            <a:pPr marL="342900" indent="-342900">
              <a:buClr>
                <a:schemeClr val="tx2"/>
              </a:buClr>
            </a:pPr>
            <a:r>
              <a:rPr lang="en-US" dirty="0" smtClean="0">
                <a:solidFill>
                  <a:schemeClr val="tx2"/>
                </a:solidFill>
              </a:rPr>
              <a:t>Example of poor credit note reason codes – actual case</a:t>
            </a:r>
          </a:p>
        </p:txBody>
      </p:sp>
      <p:pic>
        <p:nvPicPr>
          <p:cNvPr id="6" name="Picture 2"/>
          <p:cNvPicPr>
            <a:picLocks noChangeAspect="1" noChangeArrowheads="1"/>
          </p:cNvPicPr>
          <p:nvPr/>
        </p:nvPicPr>
        <p:blipFill>
          <a:blip r:embed="rId3" cstate="print"/>
          <a:srcRect/>
          <a:stretch>
            <a:fillRect/>
          </a:stretch>
        </p:blipFill>
        <p:spPr bwMode="auto">
          <a:xfrm>
            <a:off x="5072066" y="94673"/>
            <a:ext cx="1785950" cy="1183414"/>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323528" y="2420888"/>
            <a:ext cx="2688981" cy="3811466"/>
          </a:xfrm>
          <a:prstGeom prst="rect">
            <a:avLst/>
          </a:prstGeom>
          <a:noFill/>
          <a:ln w="1">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788024" y="2204864"/>
            <a:ext cx="3114675" cy="4429125"/>
          </a:xfrm>
          <a:prstGeom prst="rect">
            <a:avLst/>
          </a:prstGeom>
          <a:noFill/>
          <a:ln w="9525">
            <a:noFill/>
            <a:miter lim="800000"/>
            <a:headEnd/>
            <a:tailEnd/>
          </a:ln>
        </p:spPr>
      </p:pic>
      <p:sp>
        <p:nvSpPr>
          <p:cNvPr id="10" name="TextBox 9"/>
          <p:cNvSpPr txBox="1"/>
          <p:nvPr/>
        </p:nvSpPr>
        <p:spPr>
          <a:xfrm>
            <a:off x="4559854" y="1498819"/>
            <a:ext cx="4572032" cy="646331"/>
          </a:xfrm>
          <a:prstGeom prst="rect">
            <a:avLst/>
          </a:prstGeom>
          <a:noFill/>
        </p:spPr>
        <p:txBody>
          <a:bodyPr wrap="square" rtlCol="0">
            <a:spAutoFit/>
          </a:bodyPr>
          <a:lstStyle/>
          <a:p>
            <a:pPr marL="342900" indent="-342900">
              <a:buClr>
                <a:schemeClr val="tx2"/>
              </a:buClr>
            </a:pPr>
            <a:r>
              <a:rPr lang="en-US" dirty="0" smtClean="0">
                <a:solidFill>
                  <a:schemeClr val="tx2"/>
                </a:solidFill>
              </a:rPr>
              <a:t>Strategically aligned credit note reason codes</a:t>
            </a:r>
          </a:p>
        </p:txBody>
      </p:sp>
      <p:sp>
        <p:nvSpPr>
          <p:cNvPr id="11" name="TextBox 10"/>
          <p:cNvSpPr txBox="1"/>
          <p:nvPr/>
        </p:nvSpPr>
        <p:spPr>
          <a:xfrm rot="19904817">
            <a:off x="-426538" y="3237255"/>
            <a:ext cx="9972785" cy="1754326"/>
          </a:xfrm>
          <a:prstGeom prst="rect">
            <a:avLst/>
          </a:prstGeom>
          <a:noFill/>
          <a:ln w="50800" cap="rnd">
            <a:solidFill>
              <a:schemeClr val="accent1">
                <a:shade val="50000"/>
              </a:schemeClr>
            </a:solidFill>
          </a:ln>
        </p:spPr>
        <p:txBody>
          <a:bodyPr wrap="square" rtlCol="0">
            <a:spAutoFit/>
          </a:bodyPr>
          <a:lstStyle>
            <a:defPPr>
              <a:defRPr lang="en-US"/>
            </a:defPPr>
            <a:lvl1pPr algn="ctr">
              <a:defRPr sz="3600">
                <a:solidFill>
                  <a:srgbClr val="FF0000"/>
                </a:solidFill>
              </a:defRPr>
            </a:lvl1pPr>
          </a:lstStyle>
          <a:p>
            <a:r>
              <a:rPr lang="en-ZA" dirty="0" smtClean="0"/>
              <a:t>Drastically improve the content of some key tables such as Credit Note Reasons, Product / Item Class, etc</a:t>
            </a:r>
            <a:endParaRPr lang="en-US" dirty="0"/>
          </a:p>
        </p:txBody>
      </p:sp>
      <p:sp>
        <p:nvSpPr>
          <p:cNvPr id="2" name="Slide Number Placeholder 1"/>
          <p:cNvSpPr>
            <a:spLocks noGrp="1"/>
          </p:cNvSpPr>
          <p:nvPr>
            <p:ph type="sldNum" sz="quarter" idx="12"/>
          </p:nvPr>
        </p:nvSpPr>
        <p:spPr/>
        <p:txBody>
          <a:bodyPr/>
          <a:lstStyle/>
          <a:p>
            <a:fld id="{89C9D035-6A94-4569-9779-E840D39ECC0D}" type="slidenum">
              <a:rPr lang="en-US" smtClean="0"/>
              <a:pPr/>
              <a:t>15</a:t>
            </a:fld>
            <a:endParaRPr lang="en-US"/>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 presetClass="entr" presetSubtype="3"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Develop lists</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4965462"/>
          </a:xfrm>
          <a:prstGeom prst="rect">
            <a:avLst/>
          </a:prstGeom>
          <a:noFill/>
        </p:spPr>
        <p:txBody>
          <a:bodyPr wrap="square" rtlCol="0">
            <a:spAutoFit/>
          </a:bodyPr>
          <a:lstStyle/>
          <a:p>
            <a:pPr marL="342900" indent="-342900">
              <a:lnSpc>
                <a:spcPts val="1900"/>
              </a:lnSpc>
              <a:buClr>
                <a:schemeClr val="tx2"/>
              </a:buClr>
              <a:buFont typeface="+mj-lt"/>
              <a:buAutoNum type="arabicPeriod"/>
            </a:pPr>
            <a:r>
              <a:rPr lang="en-US" dirty="0" smtClean="0">
                <a:solidFill>
                  <a:schemeClr val="tx2"/>
                </a:solidFill>
              </a:rPr>
              <a:t>One to ten people in a room with a projector</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Brainstorm all possible content for the list – capture on screen</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Each summarize to between five and ten headings</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Type all the lists in</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Combine them into between five and ten groups</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Give each group a heading</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Lift out sub-categories</a:t>
            </a:r>
          </a:p>
          <a:p>
            <a:pPr marL="342900" indent="-342900">
              <a:lnSpc>
                <a:spcPts val="1900"/>
              </a:lnSpc>
              <a:buClr>
                <a:schemeClr val="tx2"/>
              </a:buClr>
              <a:buFont typeface="+mj-lt"/>
              <a:buAutoNum type="arabicPeriod"/>
            </a:pPr>
            <a:endParaRPr lang="en-US" dirty="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Code – remember indents, trailing periods, capitalization</a:t>
            </a:r>
          </a:p>
          <a:p>
            <a:pPr marL="342900" indent="-342900">
              <a:lnSpc>
                <a:spcPts val="1900"/>
              </a:lnSpc>
              <a:buClr>
                <a:schemeClr val="tx2"/>
              </a:buClr>
              <a:buFont typeface="+mj-lt"/>
              <a:buAutoNum type="arabicPeriod"/>
            </a:pPr>
            <a:endParaRPr lang="en-US" dirty="0" smtClean="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Check impacts</a:t>
            </a:r>
          </a:p>
          <a:p>
            <a:pPr marL="342900" indent="-342900">
              <a:lnSpc>
                <a:spcPts val="1900"/>
              </a:lnSpc>
              <a:buClr>
                <a:schemeClr val="tx2"/>
              </a:buClr>
              <a:buFont typeface="+mj-lt"/>
              <a:buAutoNum type="arabicPeriod"/>
            </a:pPr>
            <a:endParaRPr lang="en-US" dirty="0" smtClean="0">
              <a:solidFill>
                <a:schemeClr val="tx2"/>
              </a:solidFill>
            </a:endParaRPr>
          </a:p>
          <a:p>
            <a:pPr marL="342900" indent="-342900">
              <a:lnSpc>
                <a:spcPts val="1900"/>
              </a:lnSpc>
              <a:buClr>
                <a:schemeClr val="tx2"/>
              </a:buClr>
              <a:buFont typeface="+mj-lt"/>
              <a:buAutoNum type="arabicPeriod"/>
            </a:pPr>
            <a:r>
              <a:rPr lang="en-US" dirty="0" smtClean="0">
                <a:solidFill>
                  <a:schemeClr val="tx2"/>
                </a:solidFill>
              </a:rPr>
              <a:t>Implement</a:t>
            </a:r>
          </a:p>
          <a:p>
            <a:pPr marL="342900" indent="-342900">
              <a:lnSpc>
                <a:spcPts val="1900"/>
              </a:lnSpc>
              <a:buClr>
                <a:schemeClr val="tx2"/>
              </a:buClr>
              <a:buFont typeface="+mj-lt"/>
              <a:buAutoNum type="arabicPeriod"/>
            </a:pPr>
            <a:endParaRPr lang="en-US" dirty="0">
              <a:solidFill>
                <a:schemeClr val="tx2"/>
              </a:solidFill>
            </a:endParaRPr>
          </a:p>
        </p:txBody>
      </p:sp>
      <p:sp>
        <p:nvSpPr>
          <p:cNvPr id="2" name="Slide Number Placeholder 1"/>
          <p:cNvSpPr>
            <a:spLocks noGrp="1"/>
          </p:cNvSpPr>
          <p:nvPr>
            <p:ph type="sldNum" sz="quarter" idx="12"/>
          </p:nvPr>
        </p:nvSpPr>
        <p:spPr/>
        <p:txBody>
          <a:bodyPr/>
          <a:lstStyle/>
          <a:p>
            <a:fld id="{89C9D035-6A94-4569-9779-E840D39ECC0D}" type="slidenum">
              <a:rPr lang="en-US" smtClean="0"/>
              <a:pPr/>
              <a:t>16</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8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fade">
                                      <p:cBhvr>
                                        <p:cTn id="31" dur="1000"/>
                                        <p:tgtEl>
                                          <p:spTgt spid="5">
                                            <p:txEl>
                                              <p:pRg st="12" end="12"/>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fade">
                                      <p:cBhvr>
                                        <p:cTn id="35" dur="1000"/>
                                        <p:tgtEl>
                                          <p:spTgt spid="5">
                                            <p:txEl>
                                              <p:pRg st="14" end="14"/>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animEffect transition="in" filter="fade">
                                      <p:cBhvr>
                                        <p:cTn id="39" dur="1000"/>
                                        <p:tgtEl>
                                          <p:spTgt spid="5">
                                            <p:txEl>
                                              <p:pRg st="16" end="16"/>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5">
                                            <p:txEl>
                                              <p:pRg st="18" end="18"/>
                                            </p:txEl>
                                          </p:spTgt>
                                        </p:tgtEl>
                                        <p:attrNameLst>
                                          <p:attrName>style.visibility</p:attrName>
                                        </p:attrNameLst>
                                      </p:cBhvr>
                                      <p:to>
                                        <p:strVal val="visible"/>
                                      </p:to>
                                    </p:set>
                                    <p:animEffect transition="in" filter="fade">
                                      <p:cBhvr>
                                        <p:cTn id="43" dur="1000"/>
                                        <p:tgtEl>
                                          <p:spTgt spid="5">
                                            <p:txEl>
                                              <p:pRg st="18" end="18"/>
                                            </p:txEl>
                                          </p:spTgt>
                                        </p:tgtEl>
                                      </p:cBhvr>
                                    </p:animEffect>
                                  </p:childTnLst>
                                </p:cTn>
                              </p:par>
                            </p:childTnLst>
                          </p:cTn>
                        </p:par>
                        <p:par>
                          <p:cTn id="44" fill="hold">
                            <p:stCondLst>
                              <p:cond delay="10000"/>
                            </p:stCondLst>
                            <p:childTnLst>
                              <p:par>
                                <p:cTn id="45" presetID="2" presetClass="entr" presetSubtype="3"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Develop lists 2</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3416320"/>
          </a:xfrm>
          <a:prstGeom prst="rect">
            <a:avLst/>
          </a:prstGeom>
          <a:noFill/>
        </p:spPr>
        <p:txBody>
          <a:bodyPr wrap="square" rtlCol="0">
            <a:spAutoFit/>
          </a:bodyPr>
          <a:lstStyle/>
          <a:p>
            <a:pPr marL="342900" indent="-342900">
              <a:buClr>
                <a:schemeClr val="tx2"/>
              </a:buClr>
              <a:buFont typeface="+mj-lt"/>
              <a:buAutoNum type="arabicPeriod"/>
            </a:pPr>
            <a:r>
              <a:rPr lang="en-US" dirty="0" smtClean="0">
                <a:solidFill>
                  <a:schemeClr val="tx2"/>
                </a:solidFill>
              </a:rPr>
              <a:t>Quality of list is dependent on quality of input</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Want lists to be complete, comprehensive and well designed</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Design compromises will be with you for ever</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Document</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Train</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Utilize</a:t>
            </a:r>
          </a:p>
          <a:p>
            <a:pPr marL="342900" indent="-342900">
              <a:buClr>
                <a:schemeClr val="tx2"/>
              </a:buClr>
              <a:buFont typeface="+mj-lt"/>
              <a:buAutoNum type="arabicPeriod"/>
            </a:pPr>
            <a:endParaRPr lang="en-US" dirty="0">
              <a:solidFill>
                <a:schemeClr val="tx2"/>
              </a:solidFill>
            </a:endParaRPr>
          </a:p>
        </p:txBody>
      </p:sp>
      <p:sp>
        <p:nvSpPr>
          <p:cNvPr id="2" name="Slide Number Placeholder 1"/>
          <p:cNvSpPr>
            <a:spLocks noGrp="1"/>
          </p:cNvSpPr>
          <p:nvPr>
            <p:ph type="sldNum" sz="quarter" idx="12"/>
          </p:nvPr>
        </p:nvSpPr>
        <p:spPr/>
        <p:txBody>
          <a:bodyPr/>
          <a:lstStyle/>
          <a:p>
            <a:fld id="{89C9D035-6A94-4569-9779-E840D39ECC0D}" type="slidenum">
              <a:rPr lang="en-US" smtClean="0"/>
              <a:pPr/>
              <a:t>17</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3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2" presetClass="entr" presetSubtype="3"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Develop lists 3</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4708981"/>
          </a:xfrm>
          <a:prstGeom prst="rect">
            <a:avLst/>
          </a:prstGeom>
          <a:noFill/>
        </p:spPr>
        <p:txBody>
          <a:bodyPr wrap="square" rtlCol="0">
            <a:spAutoFit/>
          </a:bodyPr>
          <a:lstStyle/>
          <a:p>
            <a:pPr marL="342900" indent="-342900">
              <a:lnSpc>
                <a:spcPts val="1800"/>
              </a:lnSpc>
              <a:buClr>
                <a:schemeClr val="tx2"/>
              </a:buClr>
              <a:buFont typeface="+mj-lt"/>
              <a:buAutoNum type="arabicPeriod"/>
            </a:pPr>
            <a:r>
              <a:rPr lang="en-US" b="1" dirty="0" smtClean="0">
                <a:solidFill>
                  <a:schemeClr val="tx2"/>
                </a:solidFill>
              </a:rPr>
              <a:t>Develop Hierarchy</a:t>
            </a:r>
          </a:p>
          <a:p>
            <a:pPr marL="342900" indent="-342900">
              <a:lnSpc>
                <a:spcPts val="1800"/>
              </a:lnSpc>
              <a:buClr>
                <a:schemeClr val="tx2"/>
              </a:buClr>
              <a:buFont typeface="+mj-lt"/>
              <a:buAutoNum type="arabicPeriod"/>
            </a:pPr>
            <a:endParaRPr lang="en-US" b="1" dirty="0" smtClean="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Hierarchy of descriptions – indent each level by one character position</a:t>
            </a:r>
          </a:p>
          <a:p>
            <a:pPr marL="800100" lvl="1" indent="-342900">
              <a:lnSpc>
                <a:spcPts val="1800"/>
              </a:lnSpc>
              <a:buClr>
                <a:schemeClr val="tx2"/>
              </a:buClr>
              <a:buFont typeface="+mj-lt"/>
              <a:buAutoNum type="alphaLcParenR"/>
            </a:pPr>
            <a:endParaRPr lang="en-US" dirty="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HEADINGS IN CAPITAL LETTERS</a:t>
            </a:r>
          </a:p>
          <a:p>
            <a:pPr marL="800100" lvl="1" indent="-342900">
              <a:lnSpc>
                <a:spcPts val="1800"/>
              </a:lnSpc>
              <a:buClr>
                <a:schemeClr val="tx2"/>
              </a:buClr>
              <a:buFont typeface="+mj-lt"/>
              <a:buAutoNum type="alphaLcParenR"/>
            </a:pPr>
            <a:endParaRPr lang="en-US" dirty="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Posting level items in Proper Case</a:t>
            </a:r>
          </a:p>
          <a:p>
            <a:pPr marL="800100" lvl="1" indent="-342900">
              <a:lnSpc>
                <a:spcPts val="1800"/>
              </a:lnSpc>
              <a:buClr>
                <a:schemeClr val="tx2"/>
              </a:buClr>
              <a:buFont typeface="+mj-lt"/>
              <a:buAutoNum type="alphaLcParenR"/>
            </a:pPr>
            <a:endParaRPr lang="en-US" dirty="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Abbreviate as necessary</a:t>
            </a:r>
          </a:p>
          <a:p>
            <a:pPr marL="342900" indent="-342900">
              <a:lnSpc>
                <a:spcPts val="1800"/>
              </a:lnSpc>
              <a:buClr>
                <a:schemeClr val="tx2"/>
              </a:buClr>
              <a:buFont typeface="+mj-lt"/>
              <a:buAutoNum type="arabicPeriod"/>
            </a:pPr>
            <a:endParaRPr lang="en-US" dirty="0">
              <a:solidFill>
                <a:schemeClr val="tx2"/>
              </a:solidFill>
            </a:endParaRPr>
          </a:p>
          <a:p>
            <a:pPr marL="342900" indent="-342900">
              <a:lnSpc>
                <a:spcPts val="1800"/>
              </a:lnSpc>
              <a:buClr>
                <a:schemeClr val="tx2"/>
              </a:buClr>
              <a:buFont typeface="+mj-lt"/>
              <a:buAutoNum type="arabicPeriod"/>
            </a:pPr>
            <a:r>
              <a:rPr lang="en-US" b="1" dirty="0" smtClean="0">
                <a:solidFill>
                  <a:schemeClr val="tx2"/>
                </a:solidFill>
              </a:rPr>
              <a:t>Code</a:t>
            </a:r>
          </a:p>
          <a:p>
            <a:pPr marL="342900" indent="-342900">
              <a:lnSpc>
                <a:spcPts val="1800"/>
              </a:lnSpc>
              <a:buClr>
                <a:schemeClr val="tx2"/>
              </a:buClr>
              <a:buFont typeface="+mj-lt"/>
              <a:buAutoNum type="arabicPeriod"/>
            </a:pPr>
            <a:endParaRPr lang="en-US" b="1" dirty="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Mirror indents with trailing periods</a:t>
            </a:r>
          </a:p>
          <a:p>
            <a:pPr marL="800100" lvl="1" indent="-342900">
              <a:lnSpc>
                <a:spcPts val="1800"/>
              </a:lnSpc>
              <a:buClr>
                <a:schemeClr val="tx2"/>
              </a:buClr>
              <a:buFont typeface="+mj-lt"/>
              <a:buAutoNum type="alphaLcParenR"/>
            </a:pPr>
            <a:endParaRPr lang="en-US" dirty="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Gap code</a:t>
            </a:r>
          </a:p>
          <a:p>
            <a:pPr marL="800100" lvl="1" indent="-342900">
              <a:lnSpc>
                <a:spcPts val="1800"/>
              </a:lnSpc>
              <a:buClr>
                <a:schemeClr val="tx2"/>
              </a:buClr>
              <a:buFont typeface="+mj-lt"/>
              <a:buAutoNum type="alphaLcParenR"/>
            </a:pPr>
            <a:endParaRPr lang="en-US" dirty="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Mnemonic Alpha preferred, else Alpha Numeric, else Numeric</a:t>
            </a:r>
          </a:p>
          <a:p>
            <a:pPr marL="800100" lvl="1" indent="-342900">
              <a:lnSpc>
                <a:spcPts val="1800"/>
              </a:lnSpc>
              <a:buClr>
                <a:schemeClr val="tx2"/>
              </a:buClr>
              <a:buFont typeface="+mj-lt"/>
              <a:buAutoNum type="alphaLcParenR"/>
            </a:pPr>
            <a:endParaRPr lang="en-US" dirty="0" smtClean="0">
              <a:solidFill>
                <a:schemeClr val="tx2"/>
              </a:solidFill>
            </a:endParaRPr>
          </a:p>
          <a:p>
            <a:pPr marL="800100" lvl="1" indent="-342900">
              <a:lnSpc>
                <a:spcPts val="1800"/>
              </a:lnSpc>
              <a:buClr>
                <a:schemeClr val="tx2"/>
              </a:buClr>
              <a:buFont typeface="+mj-lt"/>
              <a:buAutoNum type="alphaLcParenR"/>
            </a:pPr>
            <a:r>
              <a:rPr lang="en-US" dirty="0" smtClean="0">
                <a:solidFill>
                  <a:schemeClr val="tx2"/>
                </a:solidFill>
              </a:rPr>
              <a:t>1 to 4 character segments separated by “-”</a:t>
            </a:r>
            <a:endParaRPr lang="en-US" dirty="0">
              <a:solidFill>
                <a:schemeClr val="tx2"/>
              </a:solidFill>
            </a:endParaRPr>
          </a:p>
        </p:txBody>
      </p:sp>
      <p:sp>
        <p:nvSpPr>
          <p:cNvPr id="2" name="Slide Number Placeholder 1"/>
          <p:cNvSpPr>
            <a:spLocks noGrp="1"/>
          </p:cNvSpPr>
          <p:nvPr>
            <p:ph type="sldNum" sz="quarter" idx="12"/>
          </p:nvPr>
        </p:nvSpPr>
        <p:spPr/>
        <p:txBody>
          <a:bodyPr/>
          <a:lstStyle/>
          <a:p>
            <a:fld id="{89C9D035-6A94-4569-9779-E840D39ECC0D}" type="slidenum">
              <a:rPr lang="en-US" smtClean="0"/>
              <a:pPr/>
              <a:t>18</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9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fade">
                                      <p:cBhvr>
                                        <p:cTn id="31" dur="1000"/>
                                        <p:tgtEl>
                                          <p:spTgt spid="5">
                                            <p:txEl>
                                              <p:pRg st="12" end="12"/>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fade">
                                      <p:cBhvr>
                                        <p:cTn id="35" dur="1000"/>
                                        <p:tgtEl>
                                          <p:spTgt spid="5">
                                            <p:txEl>
                                              <p:pRg st="14" end="14"/>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animEffect transition="in" filter="fade">
                                      <p:cBhvr>
                                        <p:cTn id="39" dur="1000"/>
                                        <p:tgtEl>
                                          <p:spTgt spid="5">
                                            <p:txEl>
                                              <p:pRg st="16" end="16"/>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5">
                                            <p:txEl>
                                              <p:pRg st="18" end="18"/>
                                            </p:txEl>
                                          </p:spTgt>
                                        </p:tgtEl>
                                        <p:attrNameLst>
                                          <p:attrName>style.visibility</p:attrName>
                                        </p:attrNameLst>
                                      </p:cBhvr>
                                      <p:to>
                                        <p:strVal val="visible"/>
                                      </p:to>
                                    </p:set>
                                    <p:animEffect transition="in" filter="fade">
                                      <p:cBhvr>
                                        <p:cTn id="43" dur="1000"/>
                                        <p:tgtEl>
                                          <p:spTgt spid="5">
                                            <p:txEl>
                                              <p:pRg st="18" end="18"/>
                                            </p:txEl>
                                          </p:spTgt>
                                        </p:tgtEl>
                                      </p:cBhvr>
                                    </p:animEffect>
                                  </p:childTnLst>
                                </p:cTn>
                              </p:par>
                            </p:childTnLst>
                          </p:cTn>
                        </p:par>
                        <p:par>
                          <p:cTn id="44" fill="hold">
                            <p:stCondLst>
                              <p:cond delay="10000"/>
                            </p:stCondLst>
                            <p:childTnLst>
                              <p:par>
                                <p:cTn id="45" presetID="2" presetClass="entr" presetSubtype="3"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4502874" cy="785817"/>
          </a:xfrm>
          <a:prstGeom prst="rect">
            <a:avLst/>
          </a:prstGeom>
        </p:spPr>
        <p:txBody>
          <a:bodyPr vert="horz" lIns="91440" tIns="45720" rIns="91440" bIns="45720" rtlCol="0" anchor="ctr">
            <a:noAutofit/>
          </a:bodyPr>
          <a:lstStyle/>
          <a:p>
            <a:pPr lvl="0">
              <a:spcBef>
                <a:spcPct val="0"/>
              </a:spcBef>
              <a:defRPr/>
            </a:pPr>
            <a:r>
              <a:rPr lang="en-US" sz="2400" b="1" dirty="0">
                <a:solidFill>
                  <a:srgbClr val="002060"/>
                </a:solidFill>
                <a:latin typeface="+mj-lt"/>
                <a:ea typeface="+mj-ea"/>
                <a:cs typeface="+mj-cs"/>
              </a:rPr>
              <a:t>Create new custom attribute tables</a:t>
            </a:r>
          </a:p>
        </p:txBody>
      </p:sp>
      <p:pic>
        <p:nvPicPr>
          <p:cNvPr id="6" name="Picture 2"/>
          <p:cNvPicPr>
            <a:picLocks noChangeAspect="1" noChangeArrowheads="1"/>
          </p:cNvPicPr>
          <p:nvPr/>
        </p:nvPicPr>
        <p:blipFill>
          <a:blip r:embed="rId3" cstate="print"/>
          <a:srcRect/>
          <a:stretch>
            <a:fillRect/>
          </a:stretch>
        </p:blipFill>
        <p:spPr bwMode="auto">
          <a:xfrm>
            <a:off x="5072066" y="94673"/>
            <a:ext cx="1785950" cy="1183414"/>
          </a:xfrm>
          <a:prstGeom prst="rect">
            <a:avLst/>
          </a:prstGeom>
          <a:noFill/>
          <a:ln w="9525">
            <a:noFill/>
            <a:miter lim="800000"/>
            <a:headEnd/>
            <a:tailEnd/>
          </a:ln>
        </p:spPr>
      </p:pic>
      <p:pic>
        <p:nvPicPr>
          <p:cNvPr id="285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2252663"/>
            <a:ext cx="52768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9904817">
            <a:off x="-426538" y="3237255"/>
            <a:ext cx="9972785" cy="1754326"/>
          </a:xfrm>
          <a:prstGeom prst="rect">
            <a:avLst/>
          </a:prstGeom>
          <a:noFill/>
          <a:ln w="50800" cap="rnd">
            <a:solidFill>
              <a:schemeClr val="accent1">
                <a:shade val="50000"/>
              </a:schemeClr>
            </a:solidFill>
          </a:ln>
        </p:spPr>
        <p:txBody>
          <a:bodyPr wrap="square" rtlCol="0">
            <a:spAutoFit/>
          </a:bodyPr>
          <a:lstStyle>
            <a:defPPr>
              <a:defRPr lang="en-US"/>
            </a:defPPr>
            <a:lvl1pPr algn="ctr">
              <a:defRPr sz="3600">
                <a:solidFill>
                  <a:srgbClr val="FF0000"/>
                </a:solidFill>
              </a:defRPr>
            </a:lvl1pPr>
          </a:lstStyle>
          <a:p>
            <a:r>
              <a:rPr lang="en-ZA" dirty="0" smtClean="0"/>
              <a:t>Add user defined attribute fields anywhere where they make sense – Products, Debtors (Customers), etc</a:t>
            </a:r>
            <a:endParaRPr lang="en-US" dirty="0"/>
          </a:p>
        </p:txBody>
      </p:sp>
      <p:sp>
        <p:nvSpPr>
          <p:cNvPr id="2" name="Slide Number Placeholder 1"/>
          <p:cNvSpPr>
            <a:spLocks noGrp="1"/>
          </p:cNvSpPr>
          <p:nvPr>
            <p:ph type="sldNum" sz="quarter" idx="12"/>
          </p:nvPr>
        </p:nvSpPr>
        <p:spPr/>
        <p:txBody>
          <a:bodyPr/>
          <a:lstStyle/>
          <a:p>
            <a:fld id="{89C9D035-6A94-4569-9779-E840D39ECC0D}" type="slidenum">
              <a:rPr lang="en-US" smtClean="0"/>
              <a:pPr/>
              <a:t>19</a:t>
            </a:fld>
            <a:endParaRPr lang="en-US"/>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12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3"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36"/>
            <a:ext cx="9144000" cy="54292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le 1"/>
          <p:cNvSpPr txBox="1">
            <a:spLocks/>
          </p:cNvSpPr>
          <p:nvPr/>
        </p:nvSpPr>
        <p:spPr bwMode="auto">
          <a:xfrm>
            <a:off x="357188" y="214313"/>
            <a:ext cx="70008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Discussion</a:t>
            </a:r>
            <a:endParaRPr lang="en-ZA" sz="2400" b="1" dirty="0">
              <a:solidFill>
                <a:schemeClr val="tx2"/>
              </a:solidFill>
              <a:latin typeface="Verdana" pitchFamily="34" charset="0"/>
            </a:endParaRPr>
          </a:p>
        </p:txBody>
      </p:sp>
      <p:sp>
        <p:nvSpPr>
          <p:cNvPr id="3" name="TextBox 2"/>
          <p:cNvSpPr txBox="1">
            <a:spLocks noChangeArrowheads="1"/>
          </p:cNvSpPr>
          <p:nvPr/>
        </p:nvSpPr>
        <p:spPr bwMode="auto">
          <a:xfrm>
            <a:off x="642938" y="1785938"/>
            <a:ext cx="7786687" cy="369332"/>
          </a:xfrm>
          <a:prstGeom prst="rect">
            <a:avLst/>
          </a:prstGeom>
          <a:noFill/>
          <a:ln w="9525">
            <a:noFill/>
            <a:miter lim="800000"/>
            <a:headEnd/>
            <a:tailEnd/>
          </a:ln>
        </p:spPr>
        <p:txBody>
          <a:bodyPr>
            <a:spAutoFit/>
          </a:bodyPr>
          <a:lstStyle/>
          <a:p>
            <a:pPr marL="342900" indent="-342900"/>
            <a:r>
              <a:rPr lang="en-GB" b="1" dirty="0" smtClean="0">
                <a:solidFill>
                  <a:schemeClr val="bg1"/>
                </a:solidFill>
                <a:latin typeface="Verdana" pitchFamily="34" charset="0"/>
              </a:rPr>
              <a:t>How will you fix your </a:t>
            </a:r>
            <a:r>
              <a:rPr lang="en-GB" b="1" dirty="0" err="1" smtClean="0">
                <a:solidFill>
                  <a:schemeClr val="bg1"/>
                </a:solidFill>
                <a:latin typeface="Verdana" pitchFamily="34" charset="0"/>
              </a:rPr>
              <a:t>ERP</a:t>
            </a:r>
            <a:r>
              <a:rPr lang="en-GB" b="1" dirty="0" smtClean="0">
                <a:solidFill>
                  <a:schemeClr val="bg1"/>
                </a:solidFill>
                <a:latin typeface="Verdana" pitchFamily="34" charset="0"/>
              </a:rPr>
              <a:t>?</a:t>
            </a:r>
            <a:endParaRPr lang="en-GB" b="1"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Develop attributes</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5078313"/>
          </a:xfrm>
          <a:prstGeom prst="rect">
            <a:avLst/>
          </a:prstGeom>
          <a:noFill/>
        </p:spPr>
        <p:txBody>
          <a:bodyPr wrap="square" rtlCol="0">
            <a:spAutoFit/>
          </a:bodyPr>
          <a:lstStyle/>
          <a:p>
            <a:pPr marL="342900" indent="-342900">
              <a:buClr>
                <a:schemeClr val="tx2"/>
              </a:buClr>
              <a:buFont typeface="+mj-lt"/>
              <a:buAutoNum type="arabicPeriod"/>
            </a:pPr>
            <a:r>
              <a:rPr lang="en-US" dirty="0" smtClean="0">
                <a:solidFill>
                  <a:schemeClr val="tx2"/>
                </a:solidFill>
              </a:rPr>
              <a:t>One to ten people in a room with a projector</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Brainstorm all possible attributes for management information</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If in doubt add</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Structure and Code as before</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a:solidFill>
                  <a:schemeClr val="tx2"/>
                </a:solidFill>
              </a:rPr>
              <a:t>Capture sheets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a:solidFill>
                  <a:schemeClr val="tx2"/>
                </a:solidFill>
              </a:rPr>
              <a:t>Train staff to classify and add</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Reports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Identify clever functionality that can work with attributes, add where cost effective</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Harvest information</a:t>
            </a:r>
          </a:p>
        </p:txBody>
      </p:sp>
      <p:sp>
        <p:nvSpPr>
          <p:cNvPr id="2" name="Slide Number Placeholder 1"/>
          <p:cNvSpPr>
            <a:spLocks noGrp="1"/>
          </p:cNvSpPr>
          <p:nvPr>
            <p:ph type="sldNum" sz="quarter" idx="12"/>
          </p:nvPr>
        </p:nvSpPr>
        <p:spPr/>
        <p:txBody>
          <a:bodyPr/>
          <a:lstStyle/>
          <a:p>
            <a:fld id="{89C9D035-6A94-4569-9779-E840D39ECC0D}" type="slidenum">
              <a:rPr lang="en-US" smtClean="0"/>
              <a:pPr/>
              <a:t>20</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fade">
                                      <p:cBhvr>
                                        <p:cTn id="31" dur="1000"/>
                                        <p:tgtEl>
                                          <p:spTgt spid="5">
                                            <p:txEl>
                                              <p:pRg st="12" end="12"/>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fade">
                                      <p:cBhvr>
                                        <p:cTn id="35" dur="1000"/>
                                        <p:tgtEl>
                                          <p:spTgt spid="5">
                                            <p:txEl>
                                              <p:pRg st="14" end="14"/>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animEffect transition="in" filter="fade">
                                      <p:cBhvr>
                                        <p:cTn id="39" dur="1000"/>
                                        <p:tgtEl>
                                          <p:spTgt spid="5">
                                            <p:txEl>
                                              <p:pRg st="16" end="16"/>
                                            </p:txEl>
                                          </p:spTgt>
                                        </p:tgtEl>
                                      </p:cBhvr>
                                    </p:animEffect>
                                  </p:childTnLst>
                                </p:cTn>
                              </p:par>
                            </p:childTnLst>
                          </p:cTn>
                        </p:par>
                        <p:par>
                          <p:cTn id="40" fill="hold">
                            <p:stCondLst>
                              <p:cond delay="9000"/>
                            </p:stCondLst>
                            <p:childTnLst>
                              <p:par>
                                <p:cTn id="41" presetID="2" presetClass="entr" presetSubtype="3"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Unlocking the full potential</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4801314"/>
          </a:xfrm>
          <a:prstGeom prst="rect">
            <a:avLst/>
          </a:prstGeom>
          <a:noFill/>
        </p:spPr>
        <p:txBody>
          <a:bodyPr wrap="square" rtlCol="0">
            <a:spAutoFit/>
          </a:bodyPr>
          <a:lstStyle/>
          <a:p>
            <a:pPr marL="342900" indent="-342900">
              <a:buClr>
                <a:schemeClr val="tx2"/>
              </a:buClr>
              <a:buFont typeface="+mj-lt"/>
              <a:buAutoNum type="arabicPeriod"/>
            </a:pPr>
            <a:r>
              <a:rPr lang="en-US" dirty="0" smtClean="0">
                <a:solidFill>
                  <a:schemeClr val="tx2"/>
                </a:solidFill>
              </a:rPr>
              <a:t>Progressively improve classifications and add attributes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Progressively develop reports, analysis and custom functionality</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Advance to more complex and inter-related lists:</a:t>
            </a:r>
          </a:p>
          <a:p>
            <a:pPr marL="342900" indent="-342900">
              <a:buClr>
                <a:schemeClr val="tx2"/>
              </a:buClr>
              <a:buFont typeface="+mj-lt"/>
              <a:buAutoNum type="arabicPeriod"/>
            </a:pPr>
            <a:endParaRPr lang="en-US" dirty="0">
              <a:solidFill>
                <a:schemeClr val="tx2"/>
              </a:solidFill>
            </a:endParaRPr>
          </a:p>
          <a:p>
            <a:pPr marL="800100" lvl="1" indent="-342900">
              <a:buClr>
                <a:schemeClr val="tx2"/>
              </a:buClr>
              <a:buFont typeface="+mj-lt"/>
              <a:buAutoNum type="alphaLcParenR"/>
            </a:pPr>
            <a:r>
              <a:rPr lang="en-US" dirty="0" smtClean="0">
                <a:solidFill>
                  <a:schemeClr val="tx2"/>
                </a:solidFill>
              </a:rPr>
              <a:t>Product / Item / Material Class / Group is the largest list that you might apply this approach to</a:t>
            </a:r>
          </a:p>
          <a:p>
            <a:pPr marL="800100" lvl="1" indent="-342900">
              <a:buClr>
                <a:schemeClr val="tx2"/>
              </a:buClr>
              <a:buFont typeface="+mj-lt"/>
              <a:buAutoNum type="alphaLcParenR"/>
            </a:pPr>
            <a:endParaRPr lang="en-US" dirty="0">
              <a:solidFill>
                <a:schemeClr val="tx2"/>
              </a:solidFill>
            </a:endParaRPr>
          </a:p>
          <a:p>
            <a:pPr marL="800100" lvl="1" indent="-342900">
              <a:buClr>
                <a:schemeClr val="tx2"/>
              </a:buClr>
              <a:buFont typeface="+mj-lt"/>
              <a:buAutoNum type="alphaLcParenR"/>
            </a:pPr>
            <a:r>
              <a:rPr lang="en-US" dirty="0" smtClean="0">
                <a:solidFill>
                  <a:schemeClr val="tx2"/>
                </a:solidFill>
              </a:rPr>
              <a:t>Major Master Lists like Chart of Accounts and Product Catalogue / Master might be done in increments ONCE you have experience with this approach</a:t>
            </a:r>
          </a:p>
          <a:p>
            <a:pPr marL="800100" lvl="1" indent="-342900">
              <a:buClr>
                <a:schemeClr val="tx2"/>
              </a:buClr>
              <a:buFont typeface="+mj-lt"/>
              <a:buAutoNum type="alphaLcParenR"/>
            </a:pPr>
            <a:endParaRPr lang="en-US" dirty="0">
              <a:solidFill>
                <a:schemeClr val="tx2"/>
              </a:solidFill>
            </a:endParaRPr>
          </a:p>
          <a:p>
            <a:pPr marL="800100" lvl="1" indent="-342900">
              <a:buClr>
                <a:schemeClr val="tx2"/>
              </a:buClr>
              <a:buFont typeface="+mj-lt"/>
              <a:buAutoNum type="alphaLcParenR"/>
            </a:pPr>
            <a:r>
              <a:rPr lang="en-US" dirty="0" smtClean="0">
                <a:solidFill>
                  <a:schemeClr val="tx2"/>
                </a:solidFill>
              </a:rPr>
              <a:t>Other Master Lists like Debtors and Creditors Masters could be restructured in time</a:t>
            </a:r>
          </a:p>
          <a:p>
            <a:pPr marL="800100" lvl="1" indent="-342900">
              <a:buClr>
                <a:schemeClr val="tx2"/>
              </a:buClr>
              <a:buFont typeface="+mj-lt"/>
              <a:buAutoNum type="alphaLcParenR"/>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Eventually you might find you have effectively re-implemented</a:t>
            </a:r>
            <a:endParaRPr lang="en-US" dirty="0">
              <a:solidFill>
                <a:schemeClr val="tx2"/>
              </a:solidFill>
            </a:endParaRPr>
          </a:p>
        </p:txBody>
      </p:sp>
      <p:sp>
        <p:nvSpPr>
          <p:cNvPr id="2" name="Slide Number Placeholder 1"/>
          <p:cNvSpPr>
            <a:spLocks noGrp="1"/>
          </p:cNvSpPr>
          <p:nvPr>
            <p:ph type="sldNum" sz="quarter" idx="12"/>
          </p:nvPr>
        </p:nvSpPr>
        <p:spPr/>
        <p:txBody>
          <a:bodyPr/>
          <a:lstStyle/>
          <a:p>
            <a:fld id="{89C9D035-6A94-4569-9779-E840D39ECC0D}" type="slidenum">
              <a:rPr lang="en-US" smtClean="0"/>
              <a:pPr/>
              <a:t>21</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2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fade">
                                      <p:cBhvr>
                                        <p:cTn id="31" dur="1000"/>
                                        <p:tgtEl>
                                          <p:spTgt spid="5">
                                            <p:txEl>
                                              <p:pRg st="12" end="12"/>
                                            </p:txEl>
                                          </p:spTgt>
                                        </p:tgtEl>
                                      </p:cBhvr>
                                    </p:animEffect>
                                  </p:childTnLst>
                                </p:cTn>
                              </p:par>
                            </p:childTnLst>
                          </p:cTn>
                        </p:par>
                        <p:par>
                          <p:cTn id="32" fill="hold">
                            <p:stCondLst>
                              <p:cond delay="7000"/>
                            </p:stCondLst>
                            <p:childTnLst>
                              <p:par>
                                <p:cTn id="33" presetID="2" presetClass="entr" presetSubtype="3"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10 things to look out for</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5355312"/>
          </a:xfrm>
          <a:prstGeom prst="rect">
            <a:avLst/>
          </a:prstGeom>
          <a:noFill/>
        </p:spPr>
        <p:txBody>
          <a:bodyPr wrap="square" rtlCol="0">
            <a:spAutoFit/>
          </a:bodyPr>
          <a:lstStyle/>
          <a:p>
            <a:pPr marL="342900" indent="-342900">
              <a:buClr>
                <a:schemeClr val="tx2"/>
              </a:buClr>
              <a:buFont typeface="+mj-lt"/>
              <a:buAutoNum type="arabicPeriod"/>
            </a:pPr>
            <a:r>
              <a:rPr lang="en-US" dirty="0" smtClean="0">
                <a:solidFill>
                  <a:schemeClr val="tx2"/>
                </a:solidFill>
              </a:rPr>
              <a:t>Ambiguous </a:t>
            </a:r>
            <a:r>
              <a:rPr lang="en-US" dirty="0">
                <a:solidFill>
                  <a:schemeClr val="tx2"/>
                </a:solidFill>
              </a:rPr>
              <a:t>names, incorrect postings – ANSWER – change the name so that it is unambiguous – e.g. Factory -- Operating Cost and Factory – Asset</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Jumbled </a:t>
            </a:r>
            <a:r>
              <a:rPr lang="en-US" dirty="0">
                <a:solidFill>
                  <a:schemeClr val="tx2"/>
                </a:solidFill>
              </a:rPr>
              <a:t>accounts and other lists – ANSWER –new sub-structure</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Large </a:t>
            </a:r>
            <a:r>
              <a:rPr lang="en-US" dirty="0">
                <a:solidFill>
                  <a:schemeClr val="tx2"/>
                </a:solidFill>
              </a:rPr>
              <a:t>number of dissimilar transactions in one account having to unscramble in Excel – ANSWER – create a block of well thought out accounts to replace the single account</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Overlapping </a:t>
            </a:r>
            <a:r>
              <a:rPr lang="en-US" dirty="0">
                <a:solidFill>
                  <a:schemeClr val="tx2"/>
                </a:solidFill>
              </a:rPr>
              <a:t>or duplicate entries – e.g. same </a:t>
            </a:r>
            <a:r>
              <a:rPr lang="en-US" dirty="0" err="1">
                <a:solidFill>
                  <a:schemeClr val="tx2"/>
                </a:solidFill>
              </a:rPr>
              <a:t>Tyres</a:t>
            </a:r>
            <a:r>
              <a:rPr lang="en-US" dirty="0">
                <a:solidFill>
                  <a:schemeClr val="tx2"/>
                </a:solidFill>
              </a:rPr>
              <a:t> in different places – ANSWER – close duplicates, only one set of entries – may close both and open a new set of well-structured entries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Answers </a:t>
            </a:r>
            <a:r>
              <a:rPr lang="en-US" dirty="0">
                <a:solidFill>
                  <a:schemeClr val="tx2"/>
                </a:solidFill>
              </a:rPr>
              <a:t>to “common sense” questions take ages to obtain – lots of analysis in Excel or custom software that keeps changing – check if all the common sense attributes are on the master record and add as necessary – as many as possible – once you start adding do the lot</a:t>
            </a:r>
          </a:p>
        </p:txBody>
      </p:sp>
      <p:sp>
        <p:nvSpPr>
          <p:cNvPr id="2" name="Slide Number Placeholder 1"/>
          <p:cNvSpPr>
            <a:spLocks noGrp="1"/>
          </p:cNvSpPr>
          <p:nvPr>
            <p:ph type="sldNum" sz="quarter" idx="12"/>
          </p:nvPr>
        </p:nvSpPr>
        <p:spPr/>
        <p:txBody>
          <a:bodyPr/>
          <a:lstStyle/>
          <a:p>
            <a:fld id="{89C9D035-6A94-4569-9779-E840D39ECC0D}" type="slidenum">
              <a:rPr lang="en-US" smtClean="0"/>
              <a:pPr/>
              <a:t>22</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4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2" presetClass="entr" presetSubtype="3"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dirty="0" smtClean="0">
                <a:solidFill>
                  <a:srgbClr val="002060"/>
                </a:solidFill>
                <a:latin typeface="+mj-lt"/>
                <a:ea typeface="+mj-ea"/>
                <a:cs typeface="+mj-cs"/>
              </a:rPr>
              <a:t>10 things to look out for</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p:cNvSpPr txBox="1"/>
          <p:nvPr/>
        </p:nvSpPr>
        <p:spPr>
          <a:xfrm>
            <a:off x="642910" y="1484784"/>
            <a:ext cx="8143932" cy="5355312"/>
          </a:xfrm>
          <a:prstGeom prst="rect">
            <a:avLst/>
          </a:prstGeom>
          <a:noFill/>
        </p:spPr>
        <p:txBody>
          <a:bodyPr wrap="square" rtlCol="0">
            <a:spAutoFit/>
          </a:bodyPr>
          <a:lstStyle/>
          <a:p>
            <a:pPr marL="342900" indent="-342900">
              <a:buClr>
                <a:schemeClr val="tx2"/>
              </a:buClr>
              <a:buFont typeface="+mj-lt"/>
              <a:buAutoNum type="arabicPeriod" startAt="6"/>
            </a:pPr>
            <a:r>
              <a:rPr lang="en-US" dirty="0" smtClean="0">
                <a:solidFill>
                  <a:schemeClr val="tx2"/>
                </a:solidFill>
              </a:rPr>
              <a:t>Evaluate </a:t>
            </a:r>
            <a:r>
              <a:rPr lang="en-US" dirty="0">
                <a:solidFill>
                  <a:schemeClr val="tx2"/>
                </a:solidFill>
              </a:rPr>
              <a:t>all manual, spreadsheet and custom applications and determine where these are a response to inexact or sloppy configuration and progressively adjust or eliminate.</a:t>
            </a:r>
          </a:p>
          <a:p>
            <a:pPr marL="342900" indent="-342900">
              <a:buClr>
                <a:schemeClr val="tx2"/>
              </a:buClr>
              <a:buFont typeface="+mj-lt"/>
              <a:buAutoNum type="arabicPeriod" startAt="6"/>
            </a:pPr>
            <a:endParaRPr lang="en-US" dirty="0">
              <a:solidFill>
                <a:schemeClr val="tx2"/>
              </a:solidFill>
            </a:endParaRPr>
          </a:p>
          <a:p>
            <a:pPr marL="342900" indent="-342900">
              <a:buClr>
                <a:schemeClr val="tx2"/>
              </a:buClr>
              <a:buFont typeface="+mj-lt"/>
              <a:buAutoNum type="arabicPeriod" startAt="6"/>
            </a:pPr>
            <a:r>
              <a:rPr lang="en-US" dirty="0" smtClean="0">
                <a:solidFill>
                  <a:schemeClr val="tx2"/>
                </a:solidFill>
              </a:rPr>
              <a:t>Develop </a:t>
            </a:r>
            <a:r>
              <a:rPr lang="en-US" dirty="0">
                <a:solidFill>
                  <a:schemeClr val="tx2"/>
                </a:solidFill>
              </a:rPr>
              <a:t>a comprehensive awareness of the need for accurate data, train personnel in terms of neatness, accuracy, spelling, capitalization, accuracy of allocation, </a:t>
            </a:r>
            <a:r>
              <a:rPr lang="en-US" dirty="0" err="1">
                <a:solidFill>
                  <a:schemeClr val="tx2"/>
                </a:solidFill>
              </a:rPr>
              <a:t>etc</a:t>
            </a:r>
            <a:endParaRPr lang="en-US" dirty="0">
              <a:solidFill>
                <a:schemeClr val="tx2"/>
              </a:solidFill>
            </a:endParaRPr>
          </a:p>
          <a:p>
            <a:pPr marL="342900" indent="-342900">
              <a:buClr>
                <a:schemeClr val="tx2"/>
              </a:buClr>
              <a:buFont typeface="+mj-lt"/>
              <a:buAutoNum type="arabicPeriod" startAt="6"/>
            </a:pPr>
            <a:endParaRPr lang="en-US" dirty="0">
              <a:solidFill>
                <a:schemeClr val="tx2"/>
              </a:solidFill>
            </a:endParaRPr>
          </a:p>
          <a:p>
            <a:pPr marL="342900" indent="-342900">
              <a:buClr>
                <a:schemeClr val="tx2"/>
              </a:buClr>
              <a:buFont typeface="+mj-lt"/>
              <a:buAutoNum type="arabicPeriod" startAt="6"/>
            </a:pPr>
            <a:r>
              <a:rPr lang="en-US" dirty="0" smtClean="0">
                <a:solidFill>
                  <a:schemeClr val="tx2"/>
                </a:solidFill>
              </a:rPr>
              <a:t>Develop </a:t>
            </a:r>
            <a:r>
              <a:rPr lang="en-US" dirty="0">
                <a:solidFill>
                  <a:schemeClr val="tx2"/>
                </a:solidFill>
              </a:rPr>
              <a:t>soft-issue metrics – customer satisfaction, employee satisfaction, </a:t>
            </a:r>
            <a:r>
              <a:rPr lang="en-US" dirty="0" err="1">
                <a:solidFill>
                  <a:schemeClr val="tx2"/>
                </a:solidFill>
              </a:rPr>
              <a:t>etc</a:t>
            </a:r>
            <a:endParaRPr lang="en-US" dirty="0">
              <a:solidFill>
                <a:schemeClr val="tx2"/>
              </a:solidFill>
            </a:endParaRPr>
          </a:p>
          <a:p>
            <a:pPr marL="342900" indent="-342900">
              <a:buClr>
                <a:schemeClr val="tx2"/>
              </a:buClr>
              <a:buFont typeface="+mj-lt"/>
              <a:buAutoNum type="arabicPeriod" startAt="6"/>
            </a:pPr>
            <a:endParaRPr lang="en-US" dirty="0">
              <a:solidFill>
                <a:schemeClr val="tx2"/>
              </a:solidFill>
            </a:endParaRPr>
          </a:p>
          <a:p>
            <a:pPr marL="342900" indent="-342900">
              <a:buClr>
                <a:schemeClr val="tx2"/>
              </a:buClr>
              <a:buFont typeface="+mj-lt"/>
              <a:buAutoNum type="arabicPeriod" startAt="6"/>
            </a:pPr>
            <a:r>
              <a:rPr lang="en-US" dirty="0" smtClean="0">
                <a:solidFill>
                  <a:schemeClr val="tx2"/>
                </a:solidFill>
              </a:rPr>
              <a:t>Harmonize </a:t>
            </a:r>
            <a:r>
              <a:rPr lang="en-US" dirty="0">
                <a:solidFill>
                  <a:schemeClr val="tx2"/>
                </a:solidFill>
              </a:rPr>
              <a:t>critical elements of information classification – Accounts, Assets, People, Products – across all modules and all systems – develop an integrated environment, especially between the ERP and the Operational Systems</a:t>
            </a:r>
          </a:p>
          <a:p>
            <a:pPr marL="342900" indent="-342900">
              <a:buClr>
                <a:schemeClr val="tx2"/>
              </a:buClr>
              <a:buFont typeface="+mj-lt"/>
              <a:buAutoNum type="arabicPeriod" startAt="6"/>
            </a:pPr>
            <a:endParaRPr lang="en-US" dirty="0">
              <a:solidFill>
                <a:schemeClr val="tx2"/>
              </a:solidFill>
            </a:endParaRPr>
          </a:p>
          <a:p>
            <a:pPr marL="342900" indent="-342900">
              <a:buClr>
                <a:schemeClr val="tx2"/>
              </a:buClr>
              <a:buFont typeface="+mj-lt"/>
              <a:buAutoNum type="arabicPeriod" startAt="6"/>
            </a:pPr>
            <a:r>
              <a:rPr lang="en-US" dirty="0" smtClean="0">
                <a:solidFill>
                  <a:schemeClr val="tx2"/>
                </a:solidFill>
              </a:rPr>
              <a:t>Balance </a:t>
            </a:r>
            <a:r>
              <a:rPr lang="en-US" dirty="0">
                <a:solidFill>
                  <a:schemeClr val="tx2"/>
                </a:solidFill>
              </a:rPr>
              <a:t>the decision support load between modules – move the detail out of the General Ledger – 5 to 10 Asset Categories, People Categories, Inventory Categories, </a:t>
            </a:r>
            <a:r>
              <a:rPr lang="en-US" dirty="0" err="1">
                <a:solidFill>
                  <a:schemeClr val="tx2"/>
                </a:solidFill>
              </a:rPr>
              <a:t>etc</a:t>
            </a:r>
            <a:endParaRPr lang="en-US" dirty="0">
              <a:solidFill>
                <a:schemeClr val="tx2"/>
              </a:solidFill>
            </a:endParaRPr>
          </a:p>
        </p:txBody>
      </p:sp>
      <p:sp>
        <p:nvSpPr>
          <p:cNvPr id="2" name="Slide Number Placeholder 1"/>
          <p:cNvSpPr>
            <a:spLocks noGrp="1"/>
          </p:cNvSpPr>
          <p:nvPr>
            <p:ph type="sldNum" sz="quarter" idx="12"/>
          </p:nvPr>
        </p:nvSpPr>
        <p:spPr/>
        <p:txBody>
          <a:bodyPr/>
          <a:lstStyle/>
          <a:p>
            <a:fld id="{89C9D035-6A94-4569-9779-E840D39ECC0D}" type="slidenum">
              <a:rPr lang="en-US" smtClean="0"/>
              <a:pPr/>
              <a:t>23</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15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2" presetClass="entr" presetSubtype="3"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714488"/>
            <a:ext cx="7500989" cy="4248150"/>
          </a:xfrm>
        </p:spPr>
        <p:txBody>
          <a:bodyPr/>
          <a:lstStyle/>
          <a:p>
            <a:pPr>
              <a:buFont typeface="+mj-lt"/>
              <a:buAutoNum type="arabicPeriod" startAt="6"/>
            </a:pPr>
            <a:r>
              <a:rPr lang="en-US" sz="1800" dirty="0" smtClean="0"/>
              <a:t>Analyze all the parameters and attributes</a:t>
            </a:r>
          </a:p>
          <a:p>
            <a:pPr>
              <a:buFont typeface="+mj-lt"/>
              <a:buAutoNum type="arabicPeriod" startAt="6"/>
            </a:pPr>
            <a:endParaRPr lang="en-US" sz="1800" dirty="0" smtClean="0"/>
          </a:p>
          <a:p>
            <a:pPr>
              <a:buFont typeface="+mj-lt"/>
              <a:buAutoNum type="arabicPeriod" startAt="6"/>
            </a:pPr>
            <a:r>
              <a:rPr lang="en-US" sz="1800" dirty="0" smtClean="0"/>
              <a:t>Add additional fields (columns) as necessary</a:t>
            </a:r>
          </a:p>
          <a:p>
            <a:pPr>
              <a:buFont typeface="+mj-lt"/>
              <a:buAutoNum type="arabicPeriod" startAt="6"/>
            </a:pPr>
            <a:endParaRPr lang="en-US" sz="1800" dirty="0" smtClean="0"/>
          </a:p>
          <a:p>
            <a:pPr>
              <a:buFont typeface="+mj-lt"/>
              <a:buAutoNum type="arabicPeriod" startAt="6"/>
            </a:pPr>
            <a:r>
              <a:rPr lang="en-US" sz="1800" dirty="0" smtClean="0"/>
              <a:t>Custom software to facilitate and enforce standards</a:t>
            </a:r>
          </a:p>
          <a:p>
            <a:pPr>
              <a:buFont typeface="+mj-lt"/>
              <a:buAutoNum type="arabicPeriod" startAt="6"/>
            </a:pPr>
            <a:endParaRPr lang="en-US" sz="1800" dirty="0" smtClean="0"/>
          </a:p>
          <a:p>
            <a:pPr>
              <a:buFont typeface="+mj-lt"/>
              <a:buAutoNum type="arabicPeriod" startAt="6"/>
            </a:pPr>
            <a:r>
              <a:rPr lang="en-US" sz="1800" dirty="0" smtClean="0"/>
              <a:t>Part time Information Manager  (B degree)</a:t>
            </a:r>
            <a:endParaRPr lang="en-US" sz="1800" dirty="0"/>
          </a:p>
        </p:txBody>
      </p:sp>
      <p:sp>
        <p:nvSpPr>
          <p:cNvPr id="5"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Coding</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00034" y="1571588"/>
            <a:ext cx="7858180" cy="5286412"/>
          </a:xfrm>
        </p:spPr>
        <p:txBody>
          <a:bodyPr/>
          <a:lstStyle/>
          <a:p>
            <a:pPr marL="800100" lvl="1" indent="-342900" algn="l">
              <a:buFont typeface="+mj-lt"/>
              <a:buAutoNum type="arabicPeriod"/>
            </a:pPr>
            <a:r>
              <a:rPr lang="en-ZA" sz="1800" dirty="0" smtClean="0">
                <a:solidFill>
                  <a:srgbClr val="002060"/>
                </a:solidFill>
              </a:rPr>
              <a:t>Standards NOT currently embedded</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Every division does things differently</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Divisions do things the opposite way and both ascribe to auditors</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Every operator does things differently</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New staff receive minimum training, thrown in deep end</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endParaRPr lang="en-US" sz="1800" dirty="0" smtClean="0">
              <a:solidFill>
                <a:srgbClr val="002060"/>
              </a:solidFill>
            </a:endParaRPr>
          </a:p>
          <a:p>
            <a:pPr marL="800100" lvl="1" indent="-342900" algn="l">
              <a:buNone/>
            </a:pPr>
            <a:endParaRPr lang="en-US" sz="1800" dirty="0" smtClean="0">
              <a:solidFill>
                <a:srgbClr val="002060"/>
              </a:solidFill>
            </a:endParaRPr>
          </a:p>
          <a:p>
            <a:pPr marL="800100" lvl="1" indent="-342900" algn="l">
              <a:buNone/>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a:solidFill>
                <a:srgbClr val="002060"/>
              </a:solidFill>
            </a:endParaRPr>
          </a:p>
        </p:txBody>
      </p:sp>
      <p:sp>
        <p:nvSpPr>
          <p:cNvPr id="5"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Processes – current status</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57158" y="1571588"/>
            <a:ext cx="7858180" cy="5286412"/>
          </a:xfrm>
        </p:spPr>
        <p:txBody>
          <a:bodyPr/>
          <a:lstStyle/>
          <a:p>
            <a:pPr marL="800100" lvl="1" indent="-342900" algn="l">
              <a:buFont typeface="+mj-lt"/>
              <a:buAutoNum type="arabicPeriod"/>
            </a:pPr>
            <a:r>
              <a:rPr lang="en-ZA" sz="1800" dirty="0" smtClean="0">
                <a:solidFill>
                  <a:srgbClr val="002060"/>
                </a:solidFill>
              </a:rPr>
              <a:t>Collaboratively harmonize and develop group standards </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Close consultation with divisions – escalate to MD’s where necessary</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Embed through computer based training</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Maintain consistent high standards</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New staff</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Acquisitions</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Sustainable back office business efficiency</a:t>
            </a:r>
            <a:endParaRPr lang="en-US" sz="1800" dirty="0" smtClean="0">
              <a:solidFill>
                <a:srgbClr val="002060"/>
              </a:solidFill>
            </a:endParaRPr>
          </a:p>
          <a:p>
            <a:pPr marL="800100" lvl="1" indent="-342900" algn="l">
              <a:buFont typeface="+mj-lt"/>
              <a:buAutoNum type="arabicPeriod"/>
            </a:pPr>
            <a:endParaRPr lang="en-US" sz="1800" dirty="0" smtClean="0">
              <a:solidFill>
                <a:srgbClr val="002060"/>
              </a:solidFill>
            </a:endParaRPr>
          </a:p>
          <a:p>
            <a:pPr marL="800100" lvl="1" indent="-342900" algn="l">
              <a:buFont typeface="+mj-lt"/>
              <a:buAutoNum type="arabicPeriod"/>
            </a:pPr>
            <a:endParaRPr lang="en-US" sz="1800" dirty="0" smtClean="0">
              <a:solidFill>
                <a:srgbClr val="002060"/>
              </a:solidFill>
            </a:endParaRPr>
          </a:p>
          <a:p>
            <a:pPr marL="800100" lvl="1" indent="-342900" algn="l">
              <a:buNone/>
            </a:pPr>
            <a:endParaRPr lang="en-US" sz="1800" dirty="0" smtClean="0">
              <a:solidFill>
                <a:srgbClr val="002060"/>
              </a:solidFill>
            </a:endParaRPr>
          </a:p>
          <a:p>
            <a:pPr marL="800100" lvl="1" indent="-342900" algn="l">
              <a:buNone/>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a:solidFill>
                <a:srgbClr val="002060"/>
              </a:solidFill>
            </a:endParaRPr>
          </a:p>
        </p:txBody>
      </p:sp>
      <p:sp>
        <p:nvSpPr>
          <p:cNvPr id="5"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Process</a:t>
            </a:r>
            <a:r>
              <a:rPr kumimoji="0" lang="en-ZA" sz="2400" b="1" i="0" u="none" strike="noStrike" kern="1200" cap="none" spc="0" normalizeH="0" noProof="0" dirty="0" smtClean="0">
                <a:ln>
                  <a:noFill/>
                </a:ln>
                <a:solidFill>
                  <a:srgbClr val="002060"/>
                </a:solidFill>
                <a:effectLst/>
                <a:uLnTx/>
                <a:uFillTx/>
                <a:latin typeface="+mj-lt"/>
                <a:ea typeface="+mj-ea"/>
                <a:cs typeface="+mj-cs"/>
              </a:rPr>
              <a:t> optimization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142852"/>
            <a:ext cx="7772400" cy="827083"/>
          </a:xfrm>
        </p:spPr>
        <p:txBody>
          <a:bodyPr/>
          <a:lstStyle/>
          <a:p>
            <a:pPr algn="l"/>
            <a:r>
              <a:rPr lang="en-US" sz="2400" b="1" dirty="0" smtClean="0">
                <a:solidFill>
                  <a:srgbClr val="002060"/>
                </a:solidFill>
              </a:rPr>
              <a:t>Computer based training</a:t>
            </a:r>
            <a:endParaRPr lang="en-US" sz="2400" b="1" dirty="0">
              <a:solidFill>
                <a:srgbClr val="002060"/>
              </a:solidFill>
            </a:endParaRPr>
          </a:p>
        </p:txBody>
      </p:sp>
      <p:sp>
        <p:nvSpPr>
          <p:cNvPr id="2051" name="Rectangle 3"/>
          <p:cNvSpPr>
            <a:spLocks noGrp="1" noChangeArrowheads="1"/>
          </p:cNvSpPr>
          <p:nvPr>
            <p:ph type="subTitle" idx="1"/>
          </p:nvPr>
        </p:nvSpPr>
        <p:spPr>
          <a:xfrm>
            <a:off x="500034" y="1714488"/>
            <a:ext cx="7858180" cy="5286412"/>
          </a:xfrm>
        </p:spPr>
        <p:txBody>
          <a:bodyPr/>
          <a:lstStyle/>
          <a:p>
            <a:pPr marL="800100" lvl="1" indent="-342900" algn="l">
              <a:buFont typeface="+mj-lt"/>
              <a:buAutoNum type="arabicPeriod"/>
            </a:pPr>
            <a:r>
              <a:rPr lang="en-ZA" sz="1800" dirty="0" smtClean="0">
                <a:solidFill>
                  <a:srgbClr val="002060"/>
                </a:solidFill>
              </a:rPr>
              <a:t>Interactive, scored, progress monitored</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Contract qualified educator and developer</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Embed in culture of the Group</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Train existing staff to high standards</a:t>
            </a:r>
          </a:p>
          <a:p>
            <a:pPr marL="800100" lvl="1" indent="-342900" algn="l">
              <a:buFont typeface="+mj-lt"/>
              <a:buAutoNum type="arabicPeriod"/>
            </a:pPr>
            <a:endParaRPr lang="en-ZA" sz="1800" dirty="0" smtClean="0">
              <a:solidFill>
                <a:srgbClr val="002060"/>
              </a:solidFill>
            </a:endParaRPr>
          </a:p>
          <a:p>
            <a:pPr marL="800100" lvl="1" indent="-342900" algn="l">
              <a:buFont typeface="+mj-lt"/>
              <a:buAutoNum type="arabicPeriod"/>
            </a:pPr>
            <a:r>
              <a:rPr lang="en-ZA" sz="1800" dirty="0" smtClean="0">
                <a:solidFill>
                  <a:srgbClr val="002060"/>
                </a:solidFill>
              </a:rPr>
              <a:t>Train new staff and acquisitions</a:t>
            </a: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smtClean="0">
              <a:solidFill>
                <a:srgbClr val="002060"/>
              </a:solidFill>
            </a:endParaRPr>
          </a:p>
          <a:p>
            <a:pPr marL="800100" lvl="1" indent="-342900" algn="l">
              <a:buFont typeface="+mj-lt"/>
              <a:buAutoNum type="arabicPeriod" startAt="3"/>
            </a:pPr>
            <a:endParaRPr lang="en-US" sz="1800"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357188" y="214313"/>
            <a:ext cx="70008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Laboratory</a:t>
            </a:r>
            <a:endParaRPr lang="en-ZA" sz="2400" b="1" dirty="0">
              <a:solidFill>
                <a:schemeClr val="tx2"/>
              </a:solidFill>
              <a:latin typeface="Verdana" pitchFamily="34" charset="0"/>
            </a:endParaRPr>
          </a:p>
        </p:txBody>
      </p:sp>
      <p:sp>
        <p:nvSpPr>
          <p:cNvPr id="4" name="TextBox 3"/>
          <p:cNvSpPr txBox="1"/>
          <p:nvPr/>
        </p:nvSpPr>
        <p:spPr>
          <a:xfrm>
            <a:off x="500034" y="1928802"/>
            <a:ext cx="7715304" cy="1200329"/>
          </a:xfrm>
          <a:prstGeom prst="rect">
            <a:avLst/>
          </a:prstGeom>
          <a:noFill/>
        </p:spPr>
        <p:txBody>
          <a:bodyPr wrap="square" rtlCol="0">
            <a:spAutoFit/>
          </a:bodyPr>
          <a:lstStyle/>
          <a:p>
            <a:r>
              <a:rPr lang="en-ZA" dirty="0" smtClean="0">
                <a:solidFill>
                  <a:srgbClr val="150C8E"/>
                </a:solidFill>
              </a:rPr>
              <a:t>A location where the real world is precisely simulated on a statistically valid representative basis</a:t>
            </a:r>
          </a:p>
          <a:p>
            <a:endParaRPr lang="en-ZA" dirty="0" smtClean="0">
              <a:solidFill>
                <a:srgbClr val="150C8E"/>
              </a:solidFill>
            </a:endParaRPr>
          </a:p>
          <a:p>
            <a:r>
              <a:rPr lang="en-ZA" dirty="0" smtClean="0">
                <a:solidFill>
                  <a:srgbClr val="150C8E"/>
                </a:solidFill>
              </a:rPr>
              <a:t>ALL possible scenarios thoroughly tested</a:t>
            </a:r>
            <a:endParaRPr lang="en-US" dirty="0">
              <a:solidFill>
                <a:srgbClr val="150C8E"/>
              </a:solidFill>
            </a:endParaRPr>
          </a:p>
        </p:txBody>
      </p:sp>
      <p:pic>
        <p:nvPicPr>
          <p:cNvPr id="224259" name="Picture 3"/>
          <p:cNvPicPr>
            <a:picLocks noChangeAspect="1" noChangeArrowheads="1"/>
          </p:cNvPicPr>
          <p:nvPr/>
        </p:nvPicPr>
        <p:blipFill>
          <a:blip r:embed="rId3" cstate="print"/>
          <a:srcRect/>
          <a:stretch>
            <a:fillRect/>
          </a:stretch>
        </p:blipFill>
        <p:spPr bwMode="auto">
          <a:xfrm>
            <a:off x="3786182" y="3251375"/>
            <a:ext cx="5357818" cy="360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4259"/>
                                        </p:tgtEl>
                                        <p:attrNameLst>
                                          <p:attrName>style.visibility</p:attrName>
                                        </p:attrNameLst>
                                      </p:cBhvr>
                                      <p:to>
                                        <p:strVal val="visible"/>
                                      </p:to>
                                    </p:set>
                                    <p:animEffect transition="in" filter="fade">
                                      <p:cBhvr>
                                        <p:cTn id="15" dur="20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Strategic</a:t>
            </a:r>
            <a:r>
              <a:rPr kumimoji="0" lang="en-ZA" sz="2400" b="1" i="0" u="none" strike="noStrike" kern="1200" cap="none" spc="0" normalizeH="0" noProof="0" dirty="0" smtClean="0">
                <a:ln>
                  <a:noFill/>
                </a:ln>
                <a:solidFill>
                  <a:srgbClr val="002060"/>
                </a:solidFill>
                <a:effectLst/>
                <a:uLnTx/>
                <a:uFillTx/>
                <a:latin typeface="+mj-lt"/>
                <a:ea typeface="+mj-ea"/>
                <a:cs typeface="+mj-cs"/>
              </a:rPr>
              <a:t> alignment</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TextBox 2"/>
          <p:cNvSpPr txBox="1"/>
          <p:nvPr/>
        </p:nvSpPr>
        <p:spPr>
          <a:xfrm>
            <a:off x="500034" y="1928802"/>
            <a:ext cx="7572428" cy="2308324"/>
          </a:xfrm>
          <a:prstGeom prst="rect">
            <a:avLst/>
          </a:prstGeom>
          <a:noFill/>
        </p:spPr>
        <p:txBody>
          <a:bodyPr wrap="square" rtlCol="0">
            <a:spAutoFit/>
          </a:bodyPr>
          <a:lstStyle/>
          <a:p>
            <a:pPr marL="342900" indent="-342900">
              <a:buClr>
                <a:schemeClr val="tx2"/>
              </a:buClr>
              <a:buFont typeface="+mj-lt"/>
              <a:buAutoNum type="arabicPeriod"/>
            </a:pPr>
            <a:r>
              <a:rPr lang="en-ZA" dirty="0" smtClean="0"/>
              <a:t>Essence of why the business exists and how it thrives</a:t>
            </a:r>
          </a:p>
          <a:p>
            <a:pPr marL="342900" indent="-342900">
              <a:buClr>
                <a:schemeClr val="tx2"/>
              </a:buClr>
              <a:buFont typeface="+mj-lt"/>
              <a:buAutoNum type="arabicPeriod"/>
            </a:pPr>
            <a:endParaRPr lang="en-ZA" dirty="0" smtClean="0"/>
          </a:p>
          <a:p>
            <a:pPr marL="342900" indent="-342900">
              <a:buClr>
                <a:schemeClr val="tx2"/>
              </a:buClr>
              <a:buFont typeface="+mj-lt"/>
              <a:buAutoNum type="arabicPeriod"/>
            </a:pPr>
            <a:r>
              <a:rPr lang="en-ZA" dirty="0" smtClean="0"/>
              <a:t>Model the business in the configuration from a strategic perspective</a:t>
            </a:r>
          </a:p>
          <a:p>
            <a:pPr marL="342900" indent="-342900">
              <a:buClr>
                <a:schemeClr val="tx2"/>
              </a:buClr>
              <a:buFont typeface="+mj-lt"/>
              <a:buAutoNum type="arabicPeriod"/>
            </a:pPr>
            <a:endParaRPr lang="en-ZA" dirty="0" smtClean="0"/>
          </a:p>
          <a:p>
            <a:pPr marL="342900" indent="-342900">
              <a:buClr>
                <a:schemeClr val="tx2"/>
              </a:buClr>
              <a:buFont typeface="+mj-lt"/>
              <a:buAutoNum type="arabicPeriod"/>
            </a:pPr>
            <a:r>
              <a:rPr lang="en-ZA" dirty="0" smtClean="0"/>
              <a:t>Data engineering</a:t>
            </a:r>
          </a:p>
          <a:p>
            <a:endParaRPr lang="en-ZA" dirty="0" smtClean="0"/>
          </a:p>
          <a:p>
            <a:endParaRPr lang="en-US" dirty="0"/>
          </a:p>
        </p:txBody>
      </p:sp>
      <p:pic>
        <p:nvPicPr>
          <p:cNvPr id="5" name="Picture 4" descr="Thrive.jpg"/>
          <p:cNvPicPr>
            <a:picLocks noChangeAspect="1"/>
          </p:cNvPicPr>
          <p:nvPr/>
        </p:nvPicPr>
        <p:blipFill>
          <a:blip r:embed="rId3" cstate="print"/>
          <a:stretch>
            <a:fillRect/>
          </a:stretch>
        </p:blipFill>
        <p:spPr>
          <a:xfrm>
            <a:off x="3357554" y="3352749"/>
            <a:ext cx="5786446" cy="3505251"/>
          </a:xfrm>
          <a:prstGeom prst="rect">
            <a:avLst/>
          </a:prstGeom>
        </p:spPr>
      </p:pic>
      <p:pic>
        <p:nvPicPr>
          <p:cNvPr id="6" name="Picture 5" descr="Graph of Increase iStock_000006913409Small.jpg"/>
          <p:cNvPicPr>
            <a:picLocks noChangeAspect="1"/>
          </p:cNvPicPr>
          <p:nvPr/>
        </p:nvPicPr>
        <p:blipFill>
          <a:blip r:embed="rId4" cstate="print"/>
          <a:stretch>
            <a:fillRect/>
          </a:stretch>
        </p:blipFill>
        <p:spPr>
          <a:xfrm>
            <a:off x="0" y="3857628"/>
            <a:ext cx="3214678" cy="3000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0" y="1143000"/>
          <a:ext cx="9001125"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41987" name="Title 1"/>
          <p:cNvSpPr txBox="1">
            <a:spLocks/>
          </p:cNvSpPr>
          <p:nvPr/>
        </p:nvSpPr>
        <p:spPr bwMode="auto">
          <a:xfrm>
            <a:off x="379413" y="214313"/>
            <a:ext cx="6835775" cy="785812"/>
          </a:xfrm>
          <a:prstGeom prst="rect">
            <a:avLst/>
          </a:prstGeom>
          <a:noFill/>
          <a:ln w="9525">
            <a:noFill/>
            <a:miter lim="800000"/>
            <a:headEnd/>
            <a:tailEnd/>
          </a:ln>
        </p:spPr>
        <p:txBody>
          <a:bodyPr anchor="ctr"/>
          <a:lstStyle/>
          <a:p>
            <a:r>
              <a:rPr lang="en-US" sz="2400" b="1" dirty="0" smtClean="0">
                <a:solidFill>
                  <a:srgbClr val="002060"/>
                </a:solidFill>
                <a:latin typeface="Verdana" pitchFamily="34" charset="0"/>
              </a:rPr>
              <a:t>Factors </a:t>
            </a:r>
            <a:r>
              <a:rPr lang="en-US" sz="2400" b="1" dirty="0">
                <a:solidFill>
                  <a:srgbClr val="002060"/>
                </a:solidFill>
                <a:latin typeface="Verdana" pitchFamily="34" charset="0"/>
              </a:rPr>
              <a:t>causing </a:t>
            </a:r>
            <a:r>
              <a:rPr lang="en-US" sz="2400" b="1" dirty="0" err="1">
                <a:solidFill>
                  <a:srgbClr val="002060"/>
                </a:solidFill>
                <a:latin typeface="Verdana" pitchFamily="34" charset="0"/>
              </a:rPr>
              <a:t>ERP</a:t>
            </a:r>
            <a:r>
              <a:rPr lang="en-US" sz="2400" b="1" dirty="0">
                <a:solidFill>
                  <a:srgbClr val="002060"/>
                </a:solidFill>
                <a:latin typeface="Verdana" pitchFamily="34" charset="0"/>
              </a:rPr>
              <a:t> failure</a:t>
            </a:r>
          </a:p>
          <a:p>
            <a:endParaRPr lang="en-US" sz="2400" b="1" dirty="0">
              <a:solidFill>
                <a:srgbClr val="002060"/>
              </a:solidFill>
              <a:latin typeface="Verdana" pitchFamily="34" charset="0"/>
            </a:endParaRPr>
          </a:p>
        </p:txBody>
      </p:sp>
      <p:sp>
        <p:nvSpPr>
          <p:cNvPr id="12" name="Oval 11"/>
          <p:cNvSpPr/>
          <p:nvPr/>
        </p:nvSpPr>
        <p:spPr>
          <a:xfrm>
            <a:off x="6858000" y="1785938"/>
            <a:ext cx="500063"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8215313" y="2571750"/>
            <a:ext cx="500062"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8215313" y="6143625"/>
            <a:ext cx="500062"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rot="19036443">
            <a:off x="341497" y="3037874"/>
            <a:ext cx="5572164" cy="2554545"/>
          </a:xfrm>
          <a:prstGeom prst="rect">
            <a:avLst/>
          </a:prstGeom>
          <a:noFill/>
        </p:spPr>
        <p:txBody>
          <a:bodyPr wrap="square" rtlCol="0">
            <a:spAutoFit/>
          </a:bodyPr>
          <a:lstStyle/>
          <a:p>
            <a:pPr algn="ctr"/>
            <a:r>
              <a:rPr lang="en-ZA" sz="8000" b="1" dirty="0" smtClean="0">
                <a:solidFill>
                  <a:srgbClr val="FF0000"/>
                </a:solidFill>
              </a:rPr>
              <a:t>Prevent failure</a:t>
            </a:r>
            <a:endParaRPr lang="en-US"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1643050"/>
            <a:ext cx="9001156" cy="4969185"/>
          </a:xfrm>
          <a:prstGeom prst="rect">
            <a:avLst/>
          </a:prstGeom>
          <a:noFill/>
          <a:ln w="9525">
            <a:noFill/>
            <a:miter lim="800000"/>
            <a:headEnd/>
            <a:tailEnd/>
          </a:ln>
        </p:spPr>
      </p:pic>
      <p:sp>
        <p:nvSpPr>
          <p:cNvPr id="4"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Tough clients</a:t>
            </a:r>
            <a:endParaRPr lang="en-US" sz="2400" b="1" dirty="0">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The way forward</a:t>
            </a:r>
          </a:p>
          <a:p>
            <a:r>
              <a:rPr lang="en-ZA" sz="2400" b="1" dirty="0">
                <a:solidFill>
                  <a:schemeClr val="tx2"/>
                </a:solidFill>
                <a:latin typeface="Verdana" pitchFamily="34" charset="0"/>
              </a:rPr>
              <a:t>Business NOT </a:t>
            </a:r>
            <a:r>
              <a:rPr lang="en-ZA" sz="2400" b="1" dirty="0" smtClean="0">
                <a:solidFill>
                  <a:schemeClr val="tx2"/>
                </a:solidFill>
                <a:latin typeface="Verdana" pitchFamily="34" charset="0"/>
              </a:rPr>
              <a:t>...</a:t>
            </a:r>
            <a:endParaRPr lang="en-US" sz="2400" b="1" dirty="0">
              <a:solidFill>
                <a:schemeClr val="tx2"/>
              </a:solidFill>
              <a:latin typeface="Verdana" pitchFamily="34" charset="0"/>
            </a:endParaRPr>
          </a:p>
        </p:txBody>
      </p:sp>
      <p:sp>
        <p:nvSpPr>
          <p:cNvPr id="3" name="TextBox 2"/>
          <p:cNvSpPr txBox="1">
            <a:spLocks noChangeArrowheads="1"/>
          </p:cNvSpPr>
          <p:nvPr/>
        </p:nvSpPr>
        <p:spPr bwMode="auto">
          <a:xfrm>
            <a:off x="571500" y="1428750"/>
            <a:ext cx="8143875" cy="4524315"/>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ZA" dirty="0">
                <a:solidFill>
                  <a:srgbClr val="002060"/>
                </a:solidFill>
                <a:latin typeface="Verdana" pitchFamily="34" charset="0"/>
              </a:rPr>
              <a:t>Focus on strategic capability and drive the implementation from this – structured critical issues analysis and design -- </a:t>
            </a:r>
            <a:r>
              <a:rPr lang="en-ZA" dirty="0" err="1">
                <a:solidFill>
                  <a:srgbClr val="002060"/>
                </a:solidFill>
                <a:latin typeface="Verdana" pitchFamily="34" charset="0"/>
              </a:rPr>
              <a:t>StratProc</a:t>
            </a:r>
            <a:endParaRPr lang="en-ZA" dirty="0">
              <a:solidFill>
                <a:srgbClr val="002060"/>
              </a:solidFill>
              <a:latin typeface="Verdana" pitchFamily="34" charset="0"/>
            </a:endParaRP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r>
              <a:rPr lang="en-ZA" dirty="0">
                <a:solidFill>
                  <a:srgbClr val="002060"/>
                </a:solidFill>
                <a:latin typeface="Verdana" pitchFamily="34" charset="0"/>
              </a:rPr>
              <a:t>Document strategic definition and align all activities strategically top down – precision fundamental first principles data engineering and configuration</a:t>
            </a: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r>
              <a:rPr lang="en-ZA" dirty="0">
                <a:solidFill>
                  <a:srgbClr val="002060"/>
                </a:solidFill>
                <a:latin typeface="Verdana" pitchFamily="34" charset="0"/>
              </a:rPr>
              <a:t>Effective change facilitation</a:t>
            </a: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r>
              <a:rPr lang="en-ZA" dirty="0">
                <a:solidFill>
                  <a:srgbClr val="002060"/>
                </a:solidFill>
                <a:latin typeface="Verdana" pitchFamily="34" charset="0"/>
              </a:rPr>
              <a:t>Comprehensive rigorous project run by professional team who are contractually accountable for their deliverables </a:t>
            </a: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r>
              <a:rPr lang="en-ZA" dirty="0">
                <a:solidFill>
                  <a:srgbClr val="002060"/>
                </a:solidFill>
                <a:latin typeface="Verdana" pitchFamily="34" charset="0"/>
              </a:rPr>
              <a:t>Traditional approach will require 12 to 18 months, </a:t>
            </a:r>
            <a:r>
              <a:rPr lang="en-ZA" dirty="0" smtClean="0">
                <a:solidFill>
                  <a:srgbClr val="002060"/>
                </a:solidFill>
                <a:latin typeface="Verdana" pitchFamily="34" charset="0"/>
              </a:rPr>
              <a:t>... </a:t>
            </a:r>
            <a:r>
              <a:rPr lang="en-ZA" dirty="0">
                <a:solidFill>
                  <a:srgbClr val="002060"/>
                </a:solidFill>
                <a:latin typeface="Verdana" pitchFamily="34" charset="0"/>
              </a:rPr>
              <a:t>cannot afford that, intense high energy project 6 to 9 months</a:t>
            </a: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r>
              <a:rPr lang="en-ZA" dirty="0">
                <a:solidFill>
                  <a:srgbClr val="002060"/>
                </a:solidFill>
                <a:latin typeface="Verdana" pitchFamily="34" charset="0"/>
              </a:rPr>
              <a:t>Design against failure critical issues approach</a:t>
            </a:r>
            <a:endParaRPr lang="en-US" dirty="0">
              <a:solidFill>
                <a:srgbClr val="002060"/>
              </a:solidFill>
              <a:latin typeface="Verdana"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3786188" y="0"/>
            <a:ext cx="3357562" cy="1357313"/>
          </a:xfrm>
          <a:prstGeom prst="rect">
            <a:avLst/>
          </a:prstGeom>
          <a:ln w="9525">
            <a:noFill/>
            <a:miter lim="800000"/>
            <a:headEnd/>
            <a:tailEnd/>
          </a:ln>
          <a:effectLst>
            <a:outerShdw blurRad="50800" dist="50800" dir="5400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Context -- summing up</a:t>
            </a:r>
            <a:endParaRPr lang="en-US" sz="2400" b="1" dirty="0">
              <a:solidFill>
                <a:schemeClr val="tx2"/>
              </a:solidFill>
              <a:latin typeface="Verdana" pitchFamily="34" charset="0"/>
            </a:endParaRPr>
          </a:p>
        </p:txBody>
      </p:sp>
      <p:sp>
        <p:nvSpPr>
          <p:cNvPr id="3" name="TextBox 2"/>
          <p:cNvSpPr txBox="1">
            <a:spLocks noChangeArrowheads="1"/>
          </p:cNvSpPr>
          <p:nvPr/>
        </p:nvSpPr>
        <p:spPr bwMode="auto">
          <a:xfrm>
            <a:off x="428625" y="1779588"/>
            <a:ext cx="8358188" cy="5908675"/>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ZA" dirty="0" err="1" smtClean="0">
                <a:solidFill>
                  <a:srgbClr val="002060"/>
                </a:solidFill>
                <a:latin typeface="Verdana" pitchFamily="34" charset="0"/>
              </a:rPr>
              <a:t>ERP</a:t>
            </a:r>
            <a:r>
              <a:rPr lang="en-ZA" dirty="0" smtClean="0">
                <a:solidFill>
                  <a:srgbClr val="002060"/>
                </a:solidFill>
                <a:latin typeface="Verdana" pitchFamily="34" charset="0"/>
              </a:rPr>
              <a:t> </a:t>
            </a:r>
            <a:r>
              <a:rPr lang="en-ZA" dirty="0">
                <a:solidFill>
                  <a:srgbClr val="002060"/>
                </a:solidFill>
                <a:latin typeface="Verdana" pitchFamily="34" charset="0"/>
              </a:rPr>
              <a:t>Failure is rife – reasons for failure have been presented</a:t>
            </a: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r>
              <a:rPr lang="en-ZA" dirty="0" err="1" smtClean="0">
                <a:solidFill>
                  <a:srgbClr val="002060"/>
                </a:solidFill>
                <a:latin typeface="Verdana" pitchFamily="34" charset="0"/>
              </a:rPr>
              <a:t>ERP</a:t>
            </a:r>
            <a:r>
              <a:rPr lang="en-ZA" dirty="0" smtClean="0">
                <a:solidFill>
                  <a:srgbClr val="002060"/>
                </a:solidFill>
                <a:latin typeface="Verdana" pitchFamily="34" charset="0"/>
              </a:rPr>
              <a:t> </a:t>
            </a:r>
            <a:r>
              <a:rPr lang="en-ZA" dirty="0">
                <a:solidFill>
                  <a:srgbClr val="002060"/>
                </a:solidFill>
                <a:latin typeface="Verdana" pitchFamily="34" charset="0"/>
              </a:rPr>
              <a:t>Failure can be prevented or rectified provided that:</a:t>
            </a:r>
          </a:p>
          <a:p>
            <a:pPr marL="342900" indent="-342900">
              <a:buFont typeface="Verdana" pitchFamily="34" charset="0"/>
              <a:buAutoNum type="arabicPeriod"/>
            </a:pPr>
            <a:endParaRPr lang="en-ZA" dirty="0">
              <a:solidFill>
                <a:srgbClr val="002060"/>
              </a:solidFill>
              <a:latin typeface="Verdana" pitchFamily="34" charset="0"/>
            </a:endParaRPr>
          </a:p>
          <a:p>
            <a:pPr marL="800100" lvl="1" indent="-342900">
              <a:buFont typeface="Verdana" pitchFamily="34" charset="0"/>
              <a:buAutoNum type="arabicPeriod"/>
            </a:pPr>
            <a:r>
              <a:rPr lang="en-ZA" dirty="0">
                <a:solidFill>
                  <a:srgbClr val="002060"/>
                </a:solidFill>
                <a:latin typeface="Verdana" pitchFamily="34" charset="0"/>
              </a:rPr>
              <a:t>Follow an engineering approach – design against failure, precision, accountability, etc</a:t>
            </a:r>
          </a:p>
          <a:p>
            <a:pPr marL="800100" lvl="1" indent="-342900">
              <a:buFont typeface="Verdana" pitchFamily="34" charset="0"/>
              <a:buAutoNum type="arabicPeriod"/>
            </a:pPr>
            <a:endParaRPr lang="en-ZA" dirty="0">
              <a:solidFill>
                <a:srgbClr val="002060"/>
              </a:solidFill>
              <a:latin typeface="Verdana" pitchFamily="34" charset="0"/>
            </a:endParaRPr>
          </a:p>
          <a:p>
            <a:pPr marL="800100" lvl="1" indent="-342900">
              <a:buFont typeface="Verdana" pitchFamily="34" charset="0"/>
              <a:buAutoNum type="arabicPeriod"/>
            </a:pPr>
            <a:r>
              <a:rPr lang="en-ZA" dirty="0">
                <a:solidFill>
                  <a:srgbClr val="002060"/>
                </a:solidFill>
                <a:latin typeface="Verdana" pitchFamily="34" charset="0"/>
              </a:rPr>
              <a:t>Strategic focus and alignment</a:t>
            </a:r>
          </a:p>
          <a:p>
            <a:pPr marL="800100" lvl="1" indent="-342900">
              <a:buFont typeface="Verdana" pitchFamily="34" charset="0"/>
              <a:buAutoNum type="arabicPeriod"/>
            </a:pPr>
            <a:endParaRPr lang="en-ZA" dirty="0">
              <a:solidFill>
                <a:srgbClr val="002060"/>
              </a:solidFill>
              <a:latin typeface="Verdana" pitchFamily="34" charset="0"/>
            </a:endParaRPr>
          </a:p>
          <a:p>
            <a:pPr marL="800100" lvl="1" indent="-342900">
              <a:buFont typeface="Verdana" pitchFamily="34" charset="0"/>
              <a:buAutoNum type="arabicPeriod"/>
            </a:pPr>
            <a:r>
              <a:rPr lang="en-ZA" dirty="0">
                <a:solidFill>
                  <a:srgbClr val="002060"/>
                </a:solidFill>
                <a:latin typeface="Verdana" pitchFamily="34" charset="0"/>
              </a:rPr>
              <a:t>Data engineering based configuration and system integration</a:t>
            </a:r>
          </a:p>
          <a:p>
            <a:pPr marL="800100" lvl="1" indent="-342900">
              <a:buFont typeface="Verdana" pitchFamily="34" charset="0"/>
              <a:buAutoNum type="arabicPeriod"/>
            </a:pPr>
            <a:endParaRPr lang="en-ZA" dirty="0">
              <a:solidFill>
                <a:srgbClr val="002060"/>
              </a:solidFill>
              <a:latin typeface="Verdana" pitchFamily="34" charset="0"/>
            </a:endParaRPr>
          </a:p>
          <a:p>
            <a:pPr marL="800100" lvl="1" indent="-342900">
              <a:buFont typeface="Verdana" pitchFamily="34" charset="0"/>
              <a:buAutoNum type="arabicPeriod"/>
            </a:pPr>
            <a:r>
              <a:rPr lang="en-ZA" dirty="0">
                <a:solidFill>
                  <a:srgbClr val="002060"/>
                </a:solidFill>
                <a:latin typeface="Verdana" pitchFamily="34" charset="0"/>
              </a:rPr>
              <a:t>Executive custody</a:t>
            </a:r>
          </a:p>
          <a:p>
            <a:pPr marL="800100" lvl="1" indent="-342900">
              <a:buFont typeface="Verdana" pitchFamily="34" charset="0"/>
              <a:buAutoNum type="arabicPeriod"/>
            </a:pPr>
            <a:endParaRPr lang="en-ZA" dirty="0">
              <a:solidFill>
                <a:srgbClr val="002060"/>
              </a:solidFill>
              <a:latin typeface="Verdana" pitchFamily="34" charset="0"/>
            </a:endParaRPr>
          </a:p>
          <a:p>
            <a:pPr marL="800100" lvl="1" indent="-342900">
              <a:buFont typeface="Verdana" pitchFamily="34" charset="0"/>
              <a:buAutoNum type="arabicPeriod"/>
            </a:pPr>
            <a:r>
              <a:rPr lang="en-ZA" dirty="0">
                <a:solidFill>
                  <a:srgbClr val="002060"/>
                </a:solidFill>
                <a:latin typeface="Verdana" pitchFamily="34" charset="0"/>
              </a:rPr>
              <a:t>Change facilitation</a:t>
            </a:r>
          </a:p>
          <a:p>
            <a:pPr marL="800100" lvl="1" indent="-342900">
              <a:buFont typeface="Verdana" pitchFamily="34" charset="0"/>
              <a:buAutoNum type="arabicPeriod"/>
            </a:pPr>
            <a:endParaRPr lang="en-ZA" dirty="0">
              <a:solidFill>
                <a:srgbClr val="002060"/>
              </a:solidFill>
              <a:latin typeface="Verdana" pitchFamily="34" charset="0"/>
            </a:endParaRPr>
          </a:p>
          <a:p>
            <a:pPr marL="800100" lvl="1" indent="-342900"/>
            <a:endParaRPr lang="en-ZA" dirty="0">
              <a:solidFill>
                <a:srgbClr val="002060"/>
              </a:solidFill>
              <a:latin typeface="Verdana" pitchFamily="34" charset="0"/>
            </a:endParaRPr>
          </a:p>
          <a:p>
            <a:pPr marL="800100" lvl="1" indent="-342900">
              <a:buFont typeface="Verdana" pitchFamily="34" charset="0"/>
              <a:buAutoNum type="arabicPeriod"/>
            </a:pPr>
            <a:endParaRPr lang="en-ZA" dirty="0">
              <a:solidFill>
                <a:srgbClr val="002060"/>
              </a:solidFill>
              <a:latin typeface="Verdana" pitchFamily="34" charset="0"/>
            </a:endParaRPr>
          </a:p>
          <a:p>
            <a:pPr marL="800100" lvl="1"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endParaRPr lang="en-ZA" dirty="0">
              <a:solidFill>
                <a:srgbClr val="002060"/>
              </a:solidFill>
              <a:latin typeface="Verdana" pitchFamily="34" charset="0"/>
            </a:endParaRPr>
          </a:p>
          <a:p>
            <a:pPr marL="342900" indent="-342900">
              <a:buFont typeface="Verdana" pitchFamily="34" charset="0"/>
              <a:buAutoNum type="arabicPeriod"/>
            </a:pPr>
            <a:endParaRPr lang="en-US" dirty="0">
              <a:solidFill>
                <a:srgbClr val="00206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Approach</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Rectangle 2"/>
          <p:cNvSpPr/>
          <p:nvPr/>
        </p:nvSpPr>
        <p:spPr>
          <a:xfrm>
            <a:off x="428596" y="1785926"/>
            <a:ext cx="8358246" cy="4247317"/>
          </a:xfrm>
          <a:prstGeom prst="rect">
            <a:avLst/>
          </a:prstGeom>
        </p:spPr>
        <p:txBody>
          <a:bodyPr wrap="square">
            <a:spAutoFit/>
          </a:bodyPr>
          <a:lstStyle/>
          <a:p>
            <a:endParaRPr lang="en-GB" dirty="0" smtClean="0">
              <a:solidFill>
                <a:srgbClr val="002060"/>
              </a:solidFill>
            </a:endParaRPr>
          </a:p>
          <a:p>
            <a:pPr marL="342900" indent="-342900">
              <a:buAutoNum type="arabicPeriod"/>
            </a:pPr>
            <a:r>
              <a:rPr lang="en-ZA" dirty="0" smtClean="0">
                <a:solidFill>
                  <a:srgbClr val="002060"/>
                </a:solidFill>
              </a:rPr>
              <a:t>Engineer against failure</a:t>
            </a:r>
          </a:p>
          <a:p>
            <a:pPr marL="342900" indent="-342900">
              <a:buAutoNum type="arabicPeriod"/>
            </a:pPr>
            <a:endParaRPr lang="en-ZA" dirty="0" smtClean="0">
              <a:solidFill>
                <a:srgbClr val="002060"/>
              </a:solidFill>
            </a:endParaRPr>
          </a:p>
          <a:p>
            <a:pPr marL="342900" indent="-342900">
              <a:buAutoNum type="arabicPeriod"/>
            </a:pPr>
            <a:r>
              <a:rPr lang="en-ZA" dirty="0" smtClean="0">
                <a:solidFill>
                  <a:srgbClr val="002060"/>
                </a:solidFill>
              </a:rPr>
              <a:t>Strategically aligned, top down, data engineering, etc</a:t>
            </a:r>
          </a:p>
          <a:p>
            <a:pPr marL="342900" indent="-342900">
              <a:buAutoNum type="arabicPeriod"/>
            </a:pPr>
            <a:endParaRPr lang="en-ZA" dirty="0" smtClean="0">
              <a:solidFill>
                <a:srgbClr val="002060"/>
              </a:solidFill>
            </a:endParaRPr>
          </a:p>
          <a:p>
            <a:pPr marL="342900" indent="-342900">
              <a:buAutoNum type="arabicPeriod"/>
            </a:pPr>
            <a:r>
              <a:rPr lang="en-ZA" dirty="0" smtClean="0">
                <a:solidFill>
                  <a:srgbClr val="002060"/>
                </a:solidFill>
              </a:rPr>
              <a:t>Make use of structure to drive report and dashboard generation</a:t>
            </a:r>
          </a:p>
          <a:p>
            <a:pPr marL="342900" indent="-342900">
              <a:buAutoNum type="arabicPeriod"/>
            </a:pPr>
            <a:endParaRPr lang="en-ZA" dirty="0" smtClean="0">
              <a:solidFill>
                <a:srgbClr val="002060"/>
              </a:solidFill>
            </a:endParaRPr>
          </a:p>
          <a:p>
            <a:pPr marL="342900" indent="-342900">
              <a:buFontTx/>
              <a:buAutoNum type="arabicPeriod"/>
            </a:pPr>
            <a:r>
              <a:rPr lang="en-ZA" dirty="0" smtClean="0">
                <a:solidFill>
                  <a:srgbClr val="002060"/>
                </a:solidFill>
              </a:rPr>
              <a:t>Accountability -- lawyer on the project team – contracting, etc -- availability of personnel guaranteed</a:t>
            </a:r>
          </a:p>
          <a:p>
            <a:pPr marL="342900" indent="-342900">
              <a:buFontTx/>
              <a:buAutoNum type="arabicPeriod"/>
            </a:pPr>
            <a:endParaRPr lang="en-ZA" dirty="0" smtClean="0">
              <a:solidFill>
                <a:srgbClr val="002060"/>
              </a:solidFill>
            </a:endParaRPr>
          </a:p>
          <a:p>
            <a:pPr marL="342900" indent="-342900">
              <a:buFontTx/>
              <a:buAutoNum type="arabicPeriod"/>
            </a:pPr>
            <a:r>
              <a:rPr lang="en-ZA" dirty="0" smtClean="0">
                <a:solidFill>
                  <a:srgbClr val="002060"/>
                </a:solidFill>
              </a:rPr>
              <a:t>Laboratory</a:t>
            </a:r>
          </a:p>
          <a:p>
            <a:pPr marL="342900" indent="-342900">
              <a:buFontTx/>
              <a:buAutoNum type="arabicPeriod"/>
            </a:pPr>
            <a:endParaRPr lang="en-ZA" dirty="0" smtClean="0">
              <a:solidFill>
                <a:srgbClr val="002060"/>
              </a:solidFill>
            </a:endParaRPr>
          </a:p>
          <a:p>
            <a:pPr marL="342900" indent="-342900">
              <a:buFontTx/>
              <a:buAutoNum type="arabicPeriod"/>
            </a:pPr>
            <a:r>
              <a:rPr lang="en-ZA" dirty="0" smtClean="0">
                <a:solidFill>
                  <a:srgbClr val="002060"/>
                </a:solidFill>
              </a:rPr>
              <a:t>Computer based training</a:t>
            </a:r>
          </a:p>
          <a:p>
            <a:pPr marL="342900" indent="-342900">
              <a:buAutoNum type="arabicPeriod"/>
            </a:pPr>
            <a:endParaRPr lang="en-ZA" dirty="0" smtClean="0">
              <a:solidFill>
                <a:srgbClr val="002060"/>
              </a:solidFill>
            </a:endParaRPr>
          </a:p>
          <a:p>
            <a:pPr marL="342900" indent="-342900">
              <a:buAutoNum type="arabicPeriod"/>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71472" y="214290"/>
            <a:ext cx="6786610" cy="830997"/>
          </a:xfrm>
          <a:prstGeom prst="rect">
            <a:avLst/>
          </a:prstGeom>
          <a:noFill/>
        </p:spPr>
        <p:txBody>
          <a:bodyPr wrap="square" rtlCol="0">
            <a:spAutoFit/>
          </a:bodyPr>
          <a:lstStyle/>
          <a:p>
            <a:r>
              <a:rPr lang="en-ZA" sz="2400" b="1" dirty="0" smtClean="0">
                <a:solidFill>
                  <a:srgbClr val="002060"/>
                </a:solidFill>
              </a:rPr>
              <a:t>Call to action</a:t>
            </a:r>
          </a:p>
          <a:p>
            <a:r>
              <a:rPr lang="en-ZA" sz="2400" b="1" dirty="0" smtClean="0">
                <a:solidFill>
                  <a:srgbClr val="002060"/>
                </a:solidFill>
              </a:rPr>
              <a:t>Three actions?</a:t>
            </a:r>
            <a:endParaRPr lang="en-US" sz="2400" b="1" dirty="0">
              <a:solidFill>
                <a:srgbClr val="002060"/>
              </a:solidFill>
            </a:endParaRPr>
          </a:p>
        </p:txBody>
      </p:sp>
      <p:sp>
        <p:nvSpPr>
          <p:cNvPr id="21" name="TextBox 20"/>
          <p:cNvSpPr txBox="1"/>
          <p:nvPr/>
        </p:nvSpPr>
        <p:spPr>
          <a:xfrm>
            <a:off x="785786" y="1785926"/>
            <a:ext cx="7072362" cy="3693319"/>
          </a:xfrm>
          <a:prstGeom prst="rect">
            <a:avLst/>
          </a:prstGeom>
          <a:noFill/>
          <a:ln w="25400">
            <a:solidFill>
              <a:schemeClr val="tx2"/>
            </a:solidFill>
          </a:ln>
        </p:spPr>
        <p:txBody>
          <a:bodyPr wrap="square" rtlCol="0">
            <a:spAutoFit/>
          </a:bodyPr>
          <a:lstStyle/>
          <a:p>
            <a:pPr marL="342900" indent="-342900">
              <a:buFont typeface="+mj-lt"/>
              <a:buAutoNum type="arabicPeriod"/>
            </a:pPr>
            <a:r>
              <a:rPr lang="en-ZA" dirty="0" smtClean="0">
                <a:solidFill>
                  <a:srgbClr val="002060"/>
                </a:solidFill>
              </a:rPr>
              <a:t>Defects are entirely preventable</a:t>
            </a:r>
            <a:endParaRPr lang="en-US" dirty="0" smtClean="0">
              <a:solidFill>
                <a:srgbClr val="002060"/>
              </a:solidFill>
            </a:endParaRPr>
          </a:p>
          <a:p>
            <a:pPr marL="342900" indent="-342900">
              <a:buFont typeface="+mj-lt"/>
              <a:buAutoNum type="arabicPeriod"/>
            </a:pPr>
            <a:endParaRPr lang="en-ZA" dirty="0" smtClean="0">
              <a:solidFill>
                <a:srgbClr val="002060"/>
              </a:solidFill>
            </a:endParaRPr>
          </a:p>
          <a:p>
            <a:pPr marL="342900" indent="-342900">
              <a:buFont typeface="+mj-lt"/>
              <a:buAutoNum type="arabicPeriod"/>
            </a:pPr>
            <a:r>
              <a:rPr lang="en-ZA" dirty="0" err="1" smtClean="0">
                <a:solidFill>
                  <a:srgbClr val="002060"/>
                </a:solidFill>
              </a:rPr>
              <a:t>ERP</a:t>
            </a:r>
            <a:r>
              <a:rPr lang="en-ZA" dirty="0" smtClean="0">
                <a:solidFill>
                  <a:srgbClr val="002060"/>
                </a:solidFill>
              </a:rPr>
              <a:t> is NOT magic do NOT abdicate your intellect</a:t>
            </a:r>
            <a:endParaRPr lang="en-US" dirty="0" smtClean="0">
              <a:solidFill>
                <a:srgbClr val="002060"/>
              </a:solidFill>
            </a:endParaRPr>
          </a:p>
          <a:p>
            <a:pPr marL="342900" indent="-342900">
              <a:buFont typeface="+mj-lt"/>
              <a:buAutoNum type="arabicPeriod"/>
            </a:pPr>
            <a:endParaRPr lang="en-ZA" dirty="0" smtClean="0"/>
          </a:p>
          <a:p>
            <a:pPr marL="342900" indent="-342900">
              <a:buFont typeface="+mj-lt"/>
              <a:buAutoNum type="arabicPeriod"/>
            </a:pPr>
            <a:r>
              <a:rPr lang="en-ZA" dirty="0" smtClean="0">
                <a:solidFill>
                  <a:srgbClr val="002060"/>
                </a:solidFill>
              </a:rPr>
              <a:t>Design AGAINST failure</a:t>
            </a:r>
          </a:p>
          <a:p>
            <a:pPr marL="342900" indent="-342900">
              <a:buFont typeface="+mj-lt"/>
              <a:buAutoNum type="arabicPeriod"/>
            </a:pPr>
            <a:endParaRPr lang="en-ZA" dirty="0" smtClean="0">
              <a:solidFill>
                <a:srgbClr val="002060"/>
              </a:solidFill>
            </a:endParaRPr>
          </a:p>
          <a:p>
            <a:pPr marL="342900" indent="-342900">
              <a:buFont typeface="+mj-lt"/>
              <a:buAutoNum type="arabicPeriod"/>
            </a:pPr>
            <a:r>
              <a:rPr lang="en-ZA" dirty="0" smtClean="0">
                <a:solidFill>
                  <a:srgbClr val="002060"/>
                </a:solidFill>
              </a:rPr>
              <a:t>You DO understand </a:t>
            </a:r>
            <a:r>
              <a:rPr lang="en-ZA" dirty="0" err="1" smtClean="0">
                <a:solidFill>
                  <a:srgbClr val="002060"/>
                </a:solidFill>
              </a:rPr>
              <a:t>ERP</a:t>
            </a:r>
            <a:endParaRPr lang="en-ZA" dirty="0" smtClean="0">
              <a:solidFill>
                <a:srgbClr val="002060"/>
              </a:solidFill>
            </a:endParaRPr>
          </a:p>
          <a:p>
            <a:pPr marL="342900" indent="-342900">
              <a:buFont typeface="+mj-lt"/>
              <a:buAutoNum type="arabicPeriod"/>
            </a:pPr>
            <a:endParaRPr lang="en-ZA" dirty="0" smtClean="0">
              <a:solidFill>
                <a:srgbClr val="002060"/>
              </a:solidFill>
            </a:endParaRPr>
          </a:p>
          <a:p>
            <a:pPr marL="342900" indent="-342900">
              <a:buFont typeface="+mj-lt"/>
              <a:buAutoNum type="arabicPeriod"/>
            </a:pPr>
            <a:r>
              <a:rPr lang="en-ZA" dirty="0" smtClean="0">
                <a:solidFill>
                  <a:srgbClr val="002060"/>
                </a:solidFill>
              </a:rPr>
              <a:t>Slow </a:t>
            </a:r>
            <a:r>
              <a:rPr lang="en-ZA" dirty="0" err="1" smtClean="0">
                <a:solidFill>
                  <a:srgbClr val="002060"/>
                </a:solidFill>
              </a:rPr>
              <a:t>ERP</a:t>
            </a:r>
            <a:r>
              <a:rPr lang="en-ZA" dirty="0" smtClean="0">
                <a:solidFill>
                  <a:srgbClr val="002060"/>
                </a:solidFill>
              </a:rPr>
              <a:t> down to your speed!</a:t>
            </a:r>
          </a:p>
          <a:p>
            <a:pPr marL="342900" indent="-342900">
              <a:buFont typeface="+mj-lt"/>
              <a:buAutoNum type="arabicPeriod"/>
            </a:pPr>
            <a:endParaRPr lang="en-ZA" b="1" dirty="0" smtClean="0">
              <a:solidFill>
                <a:srgbClr val="002060"/>
              </a:solidFill>
            </a:endParaRPr>
          </a:p>
          <a:p>
            <a:pPr marL="342900" indent="-342900">
              <a:buFont typeface="+mj-lt"/>
              <a:buAutoNum type="arabicPeriod"/>
            </a:pPr>
            <a:r>
              <a:rPr lang="en-ZA" dirty="0" smtClean="0">
                <a:solidFill>
                  <a:srgbClr val="002060"/>
                </a:solidFill>
              </a:rPr>
              <a:t>Align </a:t>
            </a:r>
            <a:r>
              <a:rPr lang="en-ZA" dirty="0" err="1" smtClean="0">
                <a:solidFill>
                  <a:srgbClr val="002060"/>
                </a:solidFill>
              </a:rPr>
              <a:t>ERP</a:t>
            </a:r>
            <a:r>
              <a:rPr lang="en-ZA" dirty="0" smtClean="0">
                <a:solidFill>
                  <a:srgbClr val="002060"/>
                </a:solidFill>
              </a:rPr>
              <a:t> with the essence of your business (strategy)</a:t>
            </a:r>
            <a:endParaRPr lang="en-US" dirty="0" smtClean="0">
              <a:solidFill>
                <a:srgbClr val="002060"/>
              </a:solidFill>
            </a:endParaRPr>
          </a:p>
          <a:p>
            <a:pPr marL="342900" indent="-342900">
              <a:buFont typeface="+mj-lt"/>
              <a:buAutoNum type="arabicPeriod"/>
            </a:pPr>
            <a:endParaRPr lang="en-ZA" dirty="0" smtClean="0"/>
          </a:p>
          <a:p>
            <a:pPr marL="342900" indent="-342900">
              <a:buFont typeface="+mj-lt"/>
              <a:buAutoNum type="arabicPeriod"/>
            </a:pPr>
            <a:r>
              <a:rPr lang="en-ZA" dirty="0" smtClean="0">
                <a:solidFill>
                  <a:srgbClr val="002060"/>
                </a:solidFill>
              </a:rPr>
              <a:t>CEO custody and leadership are critical– take charge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animEffect transition="in" filter="fade">
                                      <p:cBhvr>
                                        <p:cTn id="11" dur="2000"/>
                                        <p:tgtEl>
                                          <p:spTgt spid="21">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animEffect transition="in" filter="fade">
                                      <p:cBhvr>
                                        <p:cTn id="15" dur="2000"/>
                                        <p:tgtEl>
                                          <p:spTgt spid="21">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animEffect transition="in" filter="fade">
                                      <p:cBhvr>
                                        <p:cTn id="19" dur="2000"/>
                                        <p:tgtEl>
                                          <p:spTgt spid="21">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1">
                                            <p:txEl>
                                              <p:pRg st="8" end="8"/>
                                            </p:txEl>
                                          </p:spTgt>
                                        </p:tgtEl>
                                        <p:attrNameLst>
                                          <p:attrName>style.visibility</p:attrName>
                                        </p:attrNameLst>
                                      </p:cBhvr>
                                      <p:to>
                                        <p:strVal val="visible"/>
                                      </p:to>
                                    </p:set>
                                    <p:animEffect transition="in" filter="fade">
                                      <p:cBhvr>
                                        <p:cTn id="23" dur="2000"/>
                                        <p:tgtEl>
                                          <p:spTgt spid="21">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1">
                                            <p:txEl>
                                              <p:pRg st="10" end="10"/>
                                            </p:txEl>
                                          </p:spTgt>
                                        </p:tgtEl>
                                        <p:attrNameLst>
                                          <p:attrName>style.visibility</p:attrName>
                                        </p:attrNameLst>
                                      </p:cBhvr>
                                      <p:to>
                                        <p:strVal val="visible"/>
                                      </p:to>
                                    </p:set>
                                    <p:animEffect transition="in" filter="fade">
                                      <p:cBhvr>
                                        <p:cTn id="27" dur="2000"/>
                                        <p:tgtEl>
                                          <p:spTgt spid="21">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1">
                                            <p:txEl>
                                              <p:pRg st="12" end="12"/>
                                            </p:txEl>
                                          </p:spTgt>
                                        </p:tgtEl>
                                        <p:attrNameLst>
                                          <p:attrName>style.visibility</p:attrName>
                                        </p:attrNameLst>
                                      </p:cBhvr>
                                      <p:to>
                                        <p:strVal val="visible"/>
                                      </p:to>
                                    </p:set>
                                    <p:animEffect transition="in" filter="fade">
                                      <p:cBhvr>
                                        <p:cTn id="31" dur="2000"/>
                                        <p:tgtEl>
                                          <p:spTgt spid="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2500306"/>
            <a:ext cx="9144000" cy="4357694"/>
          </a:xfrm>
          <a:prstGeom prst="rect">
            <a:avLst/>
          </a:prstGeom>
          <a:ln w="9525">
            <a:noFill/>
            <a:miter lim="800000"/>
            <a:headEnd/>
            <a:tailEnd/>
          </a:ln>
          <a:effectLst>
            <a:outerShdw blurRad="50800" dist="50800" dir="5400000" algn="ctr" rotWithShape="0">
              <a:srgbClr val="000000"/>
            </a:outerShdw>
          </a:effectLst>
        </p:spPr>
      </p:pic>
      <p:sp>
        <p:nvSpPr>
          <p:cNvPr id="2" name="Rectangle 1"/>
          <p:cNvSpPr/>
          <p:nvPr/>
        </p:nvSpPr>
        <p:spPr>
          <a:xfrm>
            <a:off x="1619672" y="6381328"/>
            <a:ext cx="5518966" cy="369332"/>
          </a:xfrm>
          <a:prstGeom prst="rect">
            <a:avLst/>
          </a:prstGeom>
        </p:spPr>
        <p:txBody>
          <a:bodyPr wrap="square">
            <a:spAutoFit/>
          </a:bodyPr>
          <a:lstStyle/>
          <a:p>
            <a:pPr lvl="2" algn="r">
              <a:buClr>
                <a:schemeClr val="tx2"/>
              </a:buClr>
            </a:pPr>
            <a:r>
              <a:rPr lang="en-US" b="1" dirty="0" smtClean="0">
                <a:solidFill>
                  <a:schemeClr val="tx2"/>
                </a:solidFill>
                <a:hlinkClick r:id="rId4"/>
              </a:rPr>
              <a:t>James@JamesARobertson.com</a:t>
            </a:r>
            <a:endParaRPr lang="en-US" b="1" dirty="0">
              <a:solidFill>
                <a:schemeClr val="tx2"/>
              </a:solidFill>
            </a:endParaRPr>
          </a:p>
        </p:txBody>
      </p:sp>
      <p:sp>
        <p:nvSpPr>
          <p:cNvPr id="3" name="Slide Number Placeholder 2"/>
          <p:cNvSpPr>
            <a:spLocks noGrp="1"/>
          </p:cNvSpPr>
          <p:nvPr>
            <p:ph type="sldNum" sz="quarter" idx="12"/>
          </p:nvPr>
        </p:nvSpPr>
        <p:spPr/>
        <p:txBody>
          <a:bodyPr/>
          <a:lstStyle/>
          <a:p>
            <a:fld id="{89C9D035-6A94-4569-9779-E840D39ECC0D}" type="slidenum">
              <a:rPr lang="en-US" smtClean="0"/>
              <a:pPr/>
              <a:t>35</a:t>
            </a:fld>
            <a:endParaRPr lang="en-US"/>
          </a:p>
        </p:txBody>
      </p:sp>
      <p:sp>
        <p:nvSpPr>
          <p:cNvPr id="7" name="TextBox 6"/>
          <p:cNvSpPr txBox="1"/>
          <p:nvPr/>
        </p:nvSpPr>
        <p:spPr>
          <a:xfrm rot="19904817">
            <a:off x="1352214" y="3826926"/>
            <a:ext cx="5447527" cy="1754326"/>
          </a:xfrm>
          <a:prstGeom prst="rect">
            <a:avLst/>
          </a:prstGeom>
          <a:noFill/>
          <a:ln w="50800" cap="rnd">
            <a:solidFill>
              <a:schemeClr val="accent1">
                <a:shade val="50000"/>
              </a:schemeClr>
            </a:solidFill>
          </a:ln>
        </p:spPr>
        <p:txBody>
          <a:bodyPr wrap="square" rtlCol="0">
            <a:spAutoFit/>
          </a:bodyPr>
          <a:lstStyle>
            <a:defPPr>
              <a:defRPr lang="en-US"/>
            </a:defPPr>
            <a:lvl1pPr algn="ctr">
              <a:defRPr sz="3600">
                <a:solidFill>
                  <a:srgbClr val="FF0000"/>
                </a:solidFill>
              </a:defRPr>
            </a:lvl1pPr>
          </a:lstStyle>
          <a:p>
            <a:r>
              <a:rPr lang="en-ZA" dirty="0" smtClean="0"/>
              <a:t>Please write down your thoughts</a:t>
            </a:r>
          </a:p>
          <a:p>
            <a:r>
              <a:rPr lang="en-ZA" dirty="0" smtClean="0"/>
              <a:t>NOW</a:t>
            </a:r>
            <a:endParaRPr lang="en-US" dirty="0"/>
          </a:p>
        </p:txBody>
      </p:sp>
      <p:sp>
        <p:nvSpPr>
          <p:cNvPr id="8" name="Rectangle 7"/>
          <p:cNvSpPr/>
          <p:nvPr/>
        </p:nvSpPr>
        <p:spPr>
          <a:xfrm>
            <a:off x="3995936" y="620688"/>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7464" y="-2"/>
            <a:ext cx="2388410" cy="13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00034" y="142852"/>
            <a:ext cx="7286676" cy="1200329"/>
          </a:xfrm>
          <a:prstGeom prst="rect">
            <a:avLst/>
          </a:prstGeom>
          <a:noFill/>
        </p:spPr>
        <p:txBody>
          <a:bodyPr wrap="square" rtlCol="0">
            <a:spAutoFit/>
          </a:bodyPr>
          <a:lstStyle/>
          <a:p>
            <a:r>
              <a:rPr lang="en-ZA" sz="2400" b="1" dirty="0" smtClean="0">
                <a:solidFill>
                  <a:schemeClr val="tx2"/>
                </a:solidFill>
              </a:rPr>
              <a:t>If you do not act within 48 hours you probably never will </a:t>
            </a:r>
            <a:r>
              <a:rPr lang="en-ZA" dirty="0" smtClean="0">
                <a:solidFill>
                  <a:schemeClr val="tx2"/>
                </a:solidFill>
              </a:rPr>
              <a:t>(Bill Gates)</a:t>
            </a:r>
          </a:p>
          <a:p>
            <a:r>
              <a:rPr lang="en-ZA" sz="2400" b="1" dirty="0" smtClean="0">
                <a:solidFill>
                  <a:schemeClr val="tx2"/>
                </a:solidFill>
              </a:rPr>
              <a:t>Act TODAY! </a:t>
            </a:r>
            <a:r>
              <a:rPr lang="en-ZA" sz="2400" b="1" dirty="0" smtClean="0">
                <a:solidFill>
                  <a:schemeClr val="tx2"/>
                </a:solidFill>
                <a:sym typeface="Wingdings" pitchFamily="2" charset="2"/>
              </a:rPr>
              <a:t></a:t>
            </a:r>
            <a:endParaRPr lang="en-US" sz="2400" b="1" dirty="0">
              <a:solidFill>
                <a:schemeClr val="tx2"/>
              </a:solidFill>
            </a:endParaRPr>
          </a:p>
        </p:txBody>
      </p:sp>
      <p:sp>
        <p:nvSpPr>
          <p:cNvPr id="10" name="Rectangle 9"/>
          <p:cNvSpPr/>
          <p:nvPr/>
        </p:nvSpPr>
        <p:spPr>
          <a:xfrm>
            <a:off x="285720" y="1500174"/>
            <a:ext cx="8643998" cy="1200329"/>
          </a:xfrm>
          <a:prstGeom prst="rect">
            <a:avLst/>
          </a:prstGeom>
        </p:spPr>
        <p:txBody>
          <a:bodyPr wrap="square">
            <a:spAutoFit/>
          </a:bodyPr>
          <a:lstStyle/>
          <a:p>
            <a:r>
              <a:rPr lang="en-US" dirty="0" smtClean="0">
                <a:solidFill>
                  <a:srgbClr val="150C8E"/>
                </a:solidFill>
              </a:rPr>
              <a:t>What is your single most important insight from this briefing?</a:t>
            </a:r>
          </a:p>
          <a:p>
            <a:endParaRPr lang="en-US" dirty="0" smtClean="0">
              <a:solidFill>
                <a:srgbClr val="150C8E"/>
              </a:solidFill>
            </a:endParaRPr>
          </a:p>
          <a:p>
            <a:r>
              <a:rPr lang="en-US" dirty="0" smtClean="0">
                <a:solidFill>
                  <a:srgbClr val="150C8E"/>
                </a:solidFill>
              </a:rPr>
              <a:t>What is the single most practical action that you can take tomorrow to apply </a:t>
            </a:r>
            <a:r>
              <a:rPr lang="en-US" dirty="0" err="1" smtClean="0">
                <a:solidFill>
                  <a:srgbClr val="150C8E"/>
                </a:solidFill>
              </a:rPr>
              <a:t>E.R.P.</a:t>
            </a:r>
            <a:r>
              <a:rPr lang="en-US" dirty="0" smtClean="0">
                <a:solidFill>
                  <a:srgbClr val="150C8E"/>
                </a:solidFill>
              </a:rPr>
              <a:t> more effectively?</a:t>
            </a:r>
            <a:endParaRPr lang="en-US" dirty="0">
              <a:solidFill>
                <a:srgbClr val="150C8E"/>
              </a:solidFill>
            </a:endParaRPr>
          </a:p>
        </p:txBody>
      </p:sp>
    </p:spTree>
    <p:extLst>
      <p:ext uri="{BB962C8B-B14F-4D97-AF65-F5344CB8AC3E}">
        <p14:creationId xmlns:p14="http://schemas.microsoft.com/office/powerpoint/2010/main" val="677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xit" presetSubtype="0" fill="hold" grpId="0" nodeType="after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2000"/>
                            </p:stCondLst>
                            <p:childTnLst>
                              <p:par>
                                <p:cTn id="17" presetID="2" presetClass="entr" presetSubtype="3"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4000"/>
                            </p:stCondLst>
                            <p:childTnLst>
                              <p:par>
                                <p:cTn id="22" presetID="2" presetClass="entr" presetSubtype="3"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2000"/>
                                        <p:tgtEl>
                                          <p:spTgt spid="10">
                                            <p:txEl>
                                              <p:pRg st="0" end="0"/>
                                            </p:txEl>
                                          </p:spTgt>
                                        </p:tgtEl>
                                      </p:cBhvr>
                                    </p:animEffect>
                                  </p:childTnLst>
                                </p:cTn>
                              </p:par>
                            </p:childTnLst>
                          </p:cTn>
                        </p:par>
                        <p:par>
                          <p:cTn id="30" fill="hold">
                            <p:stCondLst>
                              <p:cond delay="6500"/>
                            </p:stCondLst>
                            <p:childTnLst>
                              <p:par>
                                <p:cTn id="31" presetID="10" presetClass="entr" presetSubtype="0" fill="hold" nodeType="after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dge over Lush Gorge iStock_000005395408Medium.jpg"/>
          <p:cNvPicPr>
            <a:picLocks noChangeAspect="1"/>
          </p:cNvPicPr>
          <p:nvPr/>
        </p:nvPicPr>
        <p:blipFill>
          <a:blip r:embed="rId3" cstate="print"/>
          <a:stretch>
            <a:fillRect/>
          </a:stretch>
        </p:blipFill>
        <p:spPr>
          <a:xfrm>
            <a:off x="0" y="1428736"/>
            <a:ext cx="9144000" cy="5429264"/>
          </a:xfrm>
          <a:prstGeom prst="rect">
            <a:avLst/>
          </a:prstGeom>
        </p:spPr>
      </p:pic>
      <p:sp>
        <p:nvSpPr>
          <p:cNvPr id="6" name="TextBox 5"/>
          <p:cNvSpPr txBox="1"/>
          <p:nvPr/>
        </p:nvSpPr>
        <p:spPr>
          <a:xfrm>
            <a:off x="571472" y="214290"/>
            <a:ext cx="6786610" cy="830997"/>
          </a:xfrm>
          <a:prstGeom prst="rect">
            <a:avLst/>
          </a:prstGeom>
          <a:noFill/>
        </p:spPr>
        <p:txBody>
          <a:bodyPr wrap="square" rtlCol="0">
            <a:spAutoFit/>
          </a:bodyPr>
          <a:lstStyle/>
          <a:p>
            <a:r>
              <a:rPr lang="en-ZA" sz="2400" b="1" dirty="0" smtClean="0">
                <a:solidFill>
                  <a:srgbClr val="002060"/>
                </a:solidFill>
              </a:rPr>
              <a:t>Design </a:t>
            </a:r>
            <a:r>
              <a:rPr lang="en-ZA" sz="2400" b="1" dirty="0" err="1" smtClean="0">
                <a:solidFill>
                  <a:srgbClr val="002060"/>
                </a:solidFill>
              </a:rPr>
              <a:t>ERP</a:t>
            </a:r>
            <a:r>
              <a:rPr lang="en-ZA" sz="2400" b="1" dirty="0" smtClean="0">
                <a:solidFill>
                  <a:srgbClr val="002060"/>
                </a:solidFill>
              </a:rPr>
              <a:t> solutions like bridges ...</a:t>
            </a:r>
          </a:p>
          <a:p>
            <a:r>
              <a:rPr lang="en-ZA" sz="2400" b="1" dirty="0" smtClean="0">
                <a:solidFill>
                  <a:srgbClr val="002060"/>
                </a:solidFill>
              </a:rPr>
              <a:t>Not to fall down – intelligent content</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214290"/>
            <a:ext cx="6786610" cy="461665"/>
          </a:xfrm>
          <a:prstGeom prst="rect">
            <a:avLst/>
          </a:prstGeom>
          <a:noFill/>
        </p:spPr>
        <p:txBody>
          <a:bodyPr wrap="square" rtlCol="0">
            <a:spAutoFit/>
          </a:bodyPr>
          <a:lstStyle/>
          <a:p>
            <a:r>
              <a:rPr lang="en-ZA" sz="2400" b="1" dirty="0" smtClean="0">
                <a:solidFill>
                  <a:srgbClr val="002060"/>
                </a:solidFill>
              </a:rPr>
              <a:t>Acknowledgements</a:t>
            </a:r>
            <a:endParaRPr lang="en-US" sz="2400" b="1" dirty="0">
              <a:solidFill>
                <a:srgbClr val="002060"/>
              </a:solidFill>
            </a:endParaRPr>
          </a:p>
        </p:txBody>
      </p:sp>
      <p:sp>
        <p:nvSpPr>
          <p:cNvPr id="8" name="TextBox 7"/>
          <p:cNvSpPr txBox="1"/>
          <p:nvPr/>
        </p:nvSpPr>
        <p:spPr>
          <a:xfrm>
            <a:off x="285720" y="1643050"/>
            <a:ext cx="5000660" cy="2062103"/>
          </a:xfrm>
          <a:prstGeom prst="rect">
            <a:avLst/>
          </a:prstGeom>
          <a:noFill/>
        </p:spPr>
        <p:txBody>
          <a:bodyPr wrap="square" rtlCol="0">
            <a:spAutoFit/>
          </a:bodyPr>
          <a:lstStyle/>
          <a:p>
            <a:r>
              <a:rPr lang="en-US" sz="1600" dirty="0" smtClean="0"/>
              <a:t>Clients, associates, staff</a:t>
            </a:r>
          </a:p>
          <a:p>
            <a:endParaRPr lang="en-US" sz="1600" dirty="0" smtClean="0"/>
          </a:p>
          <a:p>
            <a:r>
              <a:rPr lang="en-US" sz="1600" dirty="0" smtClean="0"/>
              <a:t>Father and mother, Angus and Thelma</a:t>
            </a:r>
          </a:p>
          <a:p>
            <a:endParaRPr lang="en-US" sz="1600" dirty="0" smtClean="0"/>
          </a:p>
          <a:p>
            <a:r>
              <a:rPr lang="en-US" sz="1600" dirty="0" smtClean="0"/>
              <a:t>Children Alexandra and Struan</a:t>
            </a:r>
          </a:p>
          <a:p>
            <a:endParaRPr lang="en-ZA" sz="1600" dirty="0" smtClean="0"/>
          </a:p>
          <a:p>
            <a:r>
              <a:rPr lang="en-ZA" sz="1600" dirty="0" smtClean="0"/>
              <a:t>Other significant people in </a:t>
            </a:r>
            <a:r>
              <a:rPr lang="en-ZA" sz="1600" smtClean="0"/>
              <a:t>my life</a:t>
            </a:r>
            <a:endParaRPr lang="en-US" sz="1600" dirty="0" smtClean="0"/>
          </a:p>
          <a:p>
            <a:endParaRPr lang="en-US" sz="1600" dirty="0" smtClean="0"/>
          </a:p>
        </p:txBody>
      </p:sp>
      <p:sp>
        <p:nvSpPr>
          <p:cNvPr id="7" name="Rectangle 6"/>
          <p:cNvSpPr/>
          <p:nvPr/>
        </p:nvSpPr>
        <p:spPr>
          <a:xfrm>
            <a:off x="4572000" y="4357694"/>
            <a:ext cx="4572000" cy="923330"/>
          </a:xfrm>
          <a:prstGeom prst="rect">
            <a:avLst/>
          </a:prstGeom>
        </p:spPr>
        <p:txBody>
          <a:bodyPr>
            <a:spAutoFit/>
          </a:bodyPr>
          <a:lstStyle/>
          <a:p>
            <a:r>
              <a:rPr lang="en-US" dirty="0" smtClean="0">
                <a:solidFill>
                  <a:srgbClr val="002060"/>
                </a:solidFill>
              </a:rPr>
              <a:t>Psalm 136:5 </a:t>
            </a:r>
            <a:r>
              <a:rPr lang="en-US" i="1" dirty="0" smtClean="0">
                <a:solidFill>
                  <a:srgbClr val="002060"/>
                </a:solidFill>
              </a:rPr>
              <a:t>"To Him who by wisdom made the heavens, for His mercy endures forever;"</a:t>
            </a:r>
            <a:endParaRPr lang="en-US" i="1" dirty="0">
              <a:solidFill>
                <a:srgbClr val="002060"/>
              </a:solidFill>
            </a:endParaRPr>
          </a:p>
        </p:txBody>
      </p:sp>
      <p:pic>
        <p:nvPicPr>
          <p:cNvPr id="9" name="Picture 8" descr="Bridge over Lush Gorge iStock_000005395408Medium.jpg"/>
          <p:cNvPicPr>
            <a:picLocks noChangeAspect="1"/>
          </p:cNvPicPr>
          <p:nvPr/>
        </p:nvPicPr>
        <p:blipFill>
          <a:blip r:embed="rId3" cstate="print"/>
          <a:stretch>
            <a:fillRect/>
          </a:stretch>
        </p:blipFill>
        <p:spPr>
          <a:xfrm>
            <a:off x="4451664" y="1428736"/>
            <a:ext cx="4692336" cy="2786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6151352Medium.jpg"/>
          <p:cNvPicPr>
            <a:picLocks noChangeAspect="1"/>
          </p:cNvPicPr>
          <p:nvPr/>
        </p:nvPicPr>
        <p:blipFill>
          <a:blip r:embed="rId3" cstate="print"/>
          <a:stretch>
            <a:fillRect/>
          </a:stretch>
        </p:blipFill>
        <p:spPr>
          <a:xfrm>
            <a:off x="5214942" y="1428736"/>
            <a:ext cx="3929057" cy="3071834"/>
          </a:xfrm>
          <a:prstGeom prst="rect">
            <a:avLst/>
          </a:prstGeom>
        </p:spPr>
      </p:pic>
      <p:sp>
        <p:nvSpPr>
          <p:cNvPr id="5" name="TextBox 4"/>
          <p:cNvSpPr txBox="1"/>
          <p:nvPr/>
        </p:nvSpPr>
        <p:spPr>
          <a:xfrm>
            <a:off x="357158" y="142852"/>
            <a:ext cx="8001056" cy="1200329"/>
          </a:xfrm>
          <a:prstGeom prst="rect">
            <a:avLst/>
          </a:prstGeom>
          <a:noFill/>
        </p:spPr>
        <p:txBody>
          <a:bodyPr wrap="square" rtlCol="0">
            <a:spAutoFit/>
          </a:bodyPr>
          <a:lstStyle/>
          <a:p>
            <a:r>
              <a:rPr lang="en-ZA" sz="2400" b="1" dirty="0" smtClean="0">
                <a:solidFill>
                  <a:schemeClr val="tx2"/>
                </a:solidFill>
              </a:rPr>
              <a:t>Questions?</a:t>
            </a:r>
          </a:p>
          <a:p>
            <a:endParaRPr lang="en-ZA" sz="2400" b="1" dirty="0" smtClean="0">
              <a:solidFill>
                <a:schemeClr val="tx2"/>
              </a:solidFill>
            </a:endParaRPr>
          </a:p>
          <a:p>
            <a:r>
              <a:rPr lang="en-ZA" sz="2400" b="1" dirty="0" smtClean="0">
                <a:solidFill>
                  <a:srgbClr val="7030A0"/>
                </a:solidFill>
              </a:rPr>
              <a:t>Remember to design against failure!</a:t>
            </a:r>
            <a:endParaRPr lang="en-US" sz="2400" b="1" dirty="0">
              <a:solidFill>
                <a:srgbClr val="7030A0"/>
              </a:solidFill>
            </a:endParaRPr>
          </a:p>
        </p:txBody>
      </p:sp>
      <p:sp>
        <p:nvSpPr>
          <p:cNvPr id="12" name="TextBox 11"/>
          <p:cNvSpPr txBox="1"/>
          <p:nvPr/>
        </p:nvSpPr>
        <p:spPr>
          <a:xfrm>
            <a:off x="2071670" y="4929198"/>
            <a:ext cx="5143536" cy="646331"/>
          </a:xfrm>
          <a:prstGeom prst="rect">
            <a:avLst/>
          </a:prstGeom>
          <a:noFill/>
        </p:spPr>
        <p:txBody>
          <a:bodyPr wrap="square" rtlCol="0">
            <a:spAutoFit/>
          </a:bodyPr>
          <a:lstStyle/>
          <a:p>
            <a:pPr algn="ctr"/>
            <a:r>
              <a:rPr lang="en-US" b="1" dirty="0" smtClean="0">
                <a:solidFill>
                  <a:srgbClr val="00B0F0"/>
                </a:solidFill>
              </a:rPr>
              <a:t>Please remember to complete the evaluation forms</a:t>
            </a:r>
            <a:endParaRPr lang="en-ZA" b="1" dirty="0" smtClean="0">
              <a:solidFill>
                <a:srgbClr val="00B0F0"/>
              </a:solidFill>
            </a:endParaRPr>
          </a:p>
        </p:txBody>
      </p:sp>
      <p:sp>
        <p:nvSpPr>
          <p:cNvPr id="13" name="TextBox 12"/>
          <p:cNvSpPr txBox="1"/>
          <p:nvPr/>
        </p:nvSpPr>
        <p:spPr>
          <a:xfrm>
            <a:off x="357190" y="1500174"/>
            <a:ext cx="4572000" cy="3323987"/>
          </a:xfrm>
          <a:prstGeom prst="rect">
            <a:avLst/>
          </a:prstGeom>
          <a:noFill/>
        </p:spPr>
        <p:txBody>
          <a:bodyPr wrap="square" rtlCol="0">
            <a:spAutoFit/>
          </a:bodyPr>
          <a:lstStyle/>
          <a:p>
            <a:r>
              <a:rPr lang="en-US" sz="1400" b="1" dirty="0" smtClean="0"/>
              <a:t>Dr James Robertson PrEng</a:t>
            </a:r>
          </a:p>
          <a:p>
            <a:r>
              <a:rPr lang="en-US" sz="1400" b="1" dirty="0" smtClean="0"/>
              <a:t>James A Robertson &amp; Associates</a:t>
            </a:r>
          </a:p>
          <a:p>
            <a:endParaRPr lang="en-US" sz="1400" b="1" dirty="0" smtClean="0"/>
          </a:p>
          <a:p>
            <a:r>
              <a:rPr lang="en-US" sz="1400" b="1" dirty="0" smtClean="0"/>
              <a:t>Telephone: ++27-(0)86-111-5409</a:t>
            </a:r>
          </a:p>
          <a:p>
            <a:r>
              <a:rPr lang="en-US" sz="1400" b="1" dirty="0" smtClean="0"/>
              <a:t>                     / ++27-11- 782-5996/7</a:t>
            </a:r>
          </a:p>
          <a:p>
            <a:endParaRPr lang="en-US" sz="1400" b="1" dirty="0" smtClean="0"/>
          </a:p>
          <a:p>
            <a:r>
              <a:rPr lang="en-US" sz="1400" b="1" dirty="0" smtClean="0"/>
              <a:t>Cell: 083-251-6644 (preferred)</a:t>
            </a:r>
          </a:p>
          <a:p>
            <a:endParaRPr lang="en-US" sz="1400" b="1" dirty="0" smtClean="0"/>
          </a:p>
          <a:p>
            <a:r>
              <a:rPr lang="en-US" sz="1400" b="1" dirty="0" smtClean="0"/>
              <a:t>Fax: ++27-(0)86-540-0178</a:t>
            </a:r>
          </a:p>
          <a:p>
            <a:endParaRPr lang="en-US" sz="1400" b="1" dirty="0" smtClean="0"/>
          </a:p>
          <a:p>
            <a:r>
              <a:rPr lang="en-US" sz="1400" b="1" dirty="0" smtClean="0"/>
              <a:t>P O Box 4206, </a:t>
            </a:r>
            <a:r>
              <a:rPr lang="en-US" sz="1400" b="1" dirty="0" err="1" smtClean="0"/>
              <a:t>Randburg</a:t>
            </a:r>
            <a:r>
              <a:rPr lang="en-US" sz="1400" b="1" dirty="0" smtClean="0"/>
              <a:t>, 2125,</a:t>
            </a:r>
          </a:p>
          <a:p>
            <a:r>
              <a:rPr lang="en-US" sz="1400" b="1" dirty="0" smtClean="0"/>
              <a:t>  South Africa</a:t>
            </a:r>
          </a:p>
          <a:p>
            <a:endParaRPr lang="en-US" sz="1400" b="1" dirty="0" smtClean="0"/>
          </a:p>
          <a:p>
            <a:r>
              <a:rPr lang="en-US" sz="1400" b="1" dirty="0" err="1" smtClean="0"/>
              <a:t>www.JamesARobertson.com</a:t>
            </a:r>
            <a:endParaRPr lang="en-US" sz="1400" b="1" dirty="0" smtClean="0"/>
          </a:p>
          <a:p>
            <a:r>
              <a:rPr lang="en-US" sz="1400" b="1" dirty="0" smtClean="0"/>
              <a:t>email: </a:t>
            </a:r>
            <a:r>
              <a:rPr lang="en-US" sz="1400" b="1" dirty="0" err="1" smtClean="0"/>
              <a:t>James@JamesARobertson.com</a:t>
            </a:r>
            <a:endParaRPr lang="en-US" sz="1400" b="1" dirty="0">
              <a:solidFill>
                <a:schemeClr val="tx2"/>
              </a:solidFill>
            </a:endParaRPr>
          </a:p>
        </p:txBody>
      </p:sp>
      <p:sp>
        <p:nvSpPr>
          <p:cNvPr id="7" name="TextBox 6"/>
          <p:cNvSpPr txBox="1"/>
          <p:nvPr/>
        </p:nvSpPr>
        <p:spPr>
          <a:xfrm>
            <a:off x="357158" y="5643578"/>
            <a:ext cx="8429684" cy="1077218"/>
          </a:xfrm>
          <a:prstGeom prst="rect">
            <a:avLst/>
          </a:prstGeom>
          <a:solidFill>
            <a:srgbClr val="00B0F0"/>
          </a:solidFill>
        </p:spPr>
        <p:txBody>
          <a:bodyPr wrap="square" rtlCol="0">
            <a:spAutoFit/>
          </a:bodyPr>
          <a:lstStyle/>
          <a:p>
            <a:pPr algn="ctr"/>
            <a:r>
              <a:rPr lang="en-ZA" sz="3200" b="1" dirty="0" smtClean="0"/>
              <a:t>Please remember the discussion forum and workshop this afternoon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Chart 2"/>
          <p:cNvGraphicFramePr>
            <a:graphicFrameLocks/>
          </p:cNvGraphicFramePr>
          <p:nvPr/>
        </p:nvGraphicFramePr>
        <p:xfrm>
          <a:off x="0" y="1143000"/>
          <a:ext cx="9144000" cy="5715000"/>
        </p:xfrm>
        <a:graphic>
          <a:graphicData uri="http://schemas.openxmlformats.org/presentationml/2006/ole">
            <mc:AlternateContent xmlns:mc="http://schemas.openxmlformats.org/markup-compatibility/2006">
              <mc:Choice xmlns:v="urn:schemas-microsoft-com:vml" Requires="v">
                <p:oleObj spid="_x0000_s203781" r:id="rId4" imgW="9144793" imgH="5718544" progId="Excel.Sheet.8">
                  <p:embed/>
                </p:oleObj>
              </mc:Choice>
              <mc:Fallback>
                <p:oleObj r:id="rId4" imgW="9144793" imgH="5718544"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19" name="Title 1"/>
          <p:cNvSpPr txBox="1">
            <a:spLocks/>
          </p:cNvSpPr>
          <p:nvPr/>
        </p:nvSpPr>
        <p:spPr bwMode="auto">
          <a:xfrm>
            <a:off x="379413" y="214313"/>
            <a:ext cx="68357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Factors for ERP reimplementation success</a:t>
            </a:r>
          </a:p>
        </p:txBody>
      </p:sp>
      <p:sp>
        <p:nvSpPr>
          <p:cNvPr id="9" name="Oval 8"/>
          <p:cNvSpPr/>
          <p:nvPr/>
        </p:nvSpPr>
        <p:spPr>
          <a:xfrm>
            <a:off x="8429625" y="2286000"/>
            <a:ext cx="500063"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429500" y="1785938"/>
            <a:ext cx="500063"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357938" y="6143625"/>
            <a:ext cx="500062"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1995148Medium Bloukrans Bridge Cropped.jpg"/>
          <p:cNvPicPr>
            <a:picLocks noChangeAspect="1"/>
          </p:cNvPicPr>
          <p:nvPr/>
        </p:nvPicPr>
        <p:blipFill>
          <a:blip r:embed="rId3" cstate="print"/>
          <a:stretch>
            <a:fillRect/>
          </a:stretch>
        </p:blipFill>
        <p:spPr>
          <a:xfrm>
            <a:off x="0" y="1428736"/>
            <a:ext cx="9144000" cy="5429264"/>
          </a:xfrm>
          <a:prstGeom prst="rect">
            <a:avLst/>
          </a:prstGeom>
        </p:spPr>
      </p:pic>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r>
              <a:rPr lang="en-ZA" sz="2400" b="1" dirty="0" smtClean="0">
                <a:solidFill>
                  <a:schemeClr val="tx2"/>
                </a:solidFill>
              </a:rPr>
              <a:t>Engineers design bridges NOT to fall down</a:t>
            </a:r>
            <a:endParaRPr lang="en-US" sz="2400" b="1" dirty="0">
              <a:solidFill>
                <a:schemeClr val="tx2"/>
              </a:solidFill>
            </a:endParaRPr>
          </a:p>
        </p:txBody>
      </p:sp>
      <p:sp>
        <p:nvSpPr>
          <p:cNvPr id="6" name="TextBox 5"/>
          <p:cNvSpPr txBox="1"/>
          <p:nvPr/>
        </p:nvSpPr>
        <p:spPr>
          <a:xfrm rot="19036443">
            <a:off x="1638361" y="2857704"/>
            <a:ext cx="5572164" cy="1323439"/>
          </a:xfrm>
          <a:prstGeom prst="rect">
            <a:avLst/>
          </a:prstGeom>
          <a:noFill/>
        </p:spPr>
        <p:txBody>
          <a:bodyPr wrap="square" rtlCol="0">
            <a:spAutoFit/>
          </a:bodyPr>
          <a:lstStyle/>
          <a:p>
            <a:pPr algn="ctr"/>
            <a:r>
              <a:rPr lang="en-ZA" sz="8000" b="1" dirty="0" smtClean="0">
                <a:solidFill>
                  <a:srgbClr val="FF0000"/>
                </a:solidFill>
              </a:rPr>
              <a:t>R e c a p</a:t>
            </a:r>
            <a:endParaRPr lang="en-US"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Critical issues approach</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3" name="Rectangle 2"/>
          <p:cNvSpPr/>
          <p:nvPr/>
        </p:nvSpPr>
        <p:spPr>
          <a:xfrm>
            <a:off x="357158" y="1643050"/>
            <a:ext cx="8429684" cy="369332"/>
          </a:xfrm>
          <a:prstGeom prst="rect">
            <a:avLst/>
          </a:prstGeom>
        </p:spPr>
        <p:txBody>
          <a:bodyPr wrap="square">
            <a:spAutoFit/>
          </a:bodyPr>
          <a:lstStyle/>
          <a:p>
            <a:pPr marL="342900" indent="-342900">
              <a:buAutoNum type="arabicPeriod"/>
            </a:pPr>
            <a:endParaRPr lang="en-GB" b="1" dirty="0" smtClean="0">
              <a:solidFill>
                <a:srgbClr val="002060"/>
              </a:solidFill>
            </a:endParaRPr>
          </a:p>
        </p:txBody>
      </p:sp>
      <p:sp>
        <p:nvSpPr>
          <p:cNvPr id="5" name="Rectangle 4"/>
          <p:cNvSpPr/>
          <p:nvPr/>
        </p:nvSpPr>
        <p:spPr>
          <a:xfrm>
            <a:off x="357158" y="1643050"/>
            <a:ext cx="8429684" cy="923330"/>
          </a:xfrm>
          <a:prstGeom prst="rect">
            <a:avLst/>
          </a:prstGeom>
        </p:spPr>
        <p:txBody>
          <a:bodyPr wrap="square">
            <a:spAutoFit/>
          </a:bodyPr>
          <a:lstStyle/>
          <a:p>
            <a:pPr marL="342900" indent="-342900">
              <a:buAutoNum type="arabicPeriod"/>
            </a:pPr>
            <a:r>
              <a:rPr lang="en-GB" dirty="0" smtClean="0">
                <a:solidFill>
                  <a:srgbClr val="002060"/>
                </a:solidFill>
              </a:rPr>
              <a:t>Focus on the critical issues</a:t>
            </a:r>
          </a:p>
          <a:p>
            <a:pPr marL="342900" indent="-342900">
              <a:buAutoNum type="arabicPeriod"/>
            </a:pPr>
            <a:endParaRPr lang="en-GB" dirty="0" smtClean="0">
              <a:solidFill>
                <a:srgbClr val="002060"/>
              </a:solidFill>
            </a:endParaRPr>
          </a:p>
          <a:p>
            <a:pPr marL="342900" indent="-342900">
              <a:buAutoNum type="arabicPeriod"/>
            </a:pPr>
            <a:r>
              <a:rPr lang="en-GB" dirty="0" smtClean="0">
                <a:solidFill>
                  <a:srgbClr val="002060"/>
                </a:solidFill>
              </a:rPr>
              <a:t>Risk based estimating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txBox="1">
            <a:spLocks/>
          </p:cNvSpPr>
          <p:nvPr/>
        </p:nvSpPr>
        <p:spPr bwMode="auto">
          <a:xfrm>
            <a:off x="357188" y="214313"/>
            <a:ext cx="70008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Analysis of findings at </a:t>
            </a:r>
            <a:r>
              <a:rPr lang="en-ZA" sz="2400" b="1" dirty="0" smtClean="0">
                <a:solidFill>
                  <a:schemeClr val="tx2"/>
                </a:solidFill>
                <a:latin typeface="Verdana" pitchFamily="34" charset="0"/>
              </a:rPr>
              <a:t>...</a:t>
            </a:r>
            <a:endParaRPr lang="en-ZA" sz="2400" b="1" dirty="0">
              <a:solidFill>
                <a:schemeClr val="tx2"/>
              </a:solidFill>
              <a:latin typeface="Verdana" pitchFamily="34" charset="0"/>
            </a:endParaRPr>
          </a:p>
          <a:p>
            <a:r>
              <a:rPr lang="en-ZA" sz="2400" b="1" dirty="0">
                <a:solidFill>
                  <a:schemeClr val="tx2"/>
                </a:solidFill>
                <a:latin typeface="Verdana" pitchFamily="34" charset="0"/>
              </a:rPr>
              <a:t>Conclusions</a:t>
            </a:r>
          </a:p>
        </p:txBody>
      </p:sp>
      <p:sp>
        <p:nvSpPr>
          <p:cNvPr id="59395" name="TextBox 2"/>
          <p:cNvSpPr txBox="1">
            <a:spLocks noChangeArrowheads="1"/>
          </p:cNvSpPr>
          <p:nvPr/>
        </p:nvSpPr>
        <p:spPr bwMode="auto">
          <a:xfrm>
            <a:off x="642938" y="1785938"/>
            <a:ext cx="7786687" cy="5078313"/>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US" dirty="0">
                <a:solidFill>
                  <a:srgbClr val="002060"/>
                </a:solidFill>
                <a:latin typeface="Verdana" pitchFamily="34" charset="0"/>
              </a:rPr>
              <a:t>Nothing wrong with </a:t>
            </a:r>
            <a:r>
              <a:rPr lang="en-US" dirty="0" smtClean="0">
                <a:solidFill>
                  <a:srgbClr val="002060"/>
                </a:solidFill>
                <a:latin typeface="Verdana" pitchFamily="34" charset="0"/>
              </a:rPr>
              <a:t>… -- </a:t>
            </a:r>
            <a:r>
              <a:rPr lang="en-US" dirty="0">
                <a:solidFill>
                  <a:srgbClr val="002060"/>
                </a:solidFill>
                <a:latin typeface="Verdana" pitchFamily="34" charset="0"/>
              </a:rPr>
              <a:t>work on a 20 year design life</a:t>
            </a:r>
          </a:p>
          <a:p>
            <a:pPr marL="342900" indent="-342900">
              <a:buFont typeface="Verdana" pitchFamily="34" charset="0"/>
              <a:buAutoNum type="arabicPeriod"/>
            </a:pPr>
            <a:endParaRPr lang="en-GB" dirty="0">
              <a:solidFill>
                <a:srgbClr val="002060"/>
              </a:solidFill>
              <a:latin typeface="Verdana" pitchFamily="34" charset="0"/>
            </a:endParaRPr>
          </a:p>
          <a:p>
            <a:pPr marL="342900" indent="-342900">
              <a:buFont typeface="Verdana" pitchFamily="34" charset="0"/>
              <a:buAutoNum type="arabicPeriod"/>
            </a:pPr>
            <a:r>
              <a:rPr lang="en-US" dirty="0">
                <a:solidFill>
                  <a:srgbClr val="002060"/>
                </a:solidFill>
                <a:latin typeface="Verdana" pitchFamily="34" charset="0"/>
              </a:rPr>
              <a:t>Severe risk of fatal business damage</a:t>
            </a:r>
          </a:p>
          <a:p>
            <a:pPr marL="342900" indent="-342900">
              <a:buFont typeface="Verdana" pitchFamily="34" charset="0"/>
              <a:buAutoNum type="arabicPeriod"/>
            </a:pPr>
            <a:endParaRPr lang="en-GB" dirty="0">
              <a:solidFill>
                <a:srgbClr val="002060"/>
              </a:solidFill>
              <a:latin typeface="Verdana" pitchFamily="34" charset="0"/>
            </a:endParaRPr>
          </a:p>
          <a:p>
            <a:pPr marL="342900" indent="-342900">
              <a:buFont typeface="Verdana" pitchFamily="34" charset="0"/>
              <a:buAutoNum type="arabicPeriod"/>
            </a:pPr>
            <a:r>
              <a:rPr lang="en-US" dirty="0">
                <a:solidFill>
                  <a:srgbClr val="002060"/>
                </a:solidFill>
                <a:latin typeface="Verdana" pitchFamily="34" charset="0"/>
              </a:rPr>
              <a:t>Huge opportunity for strategic high value implementation</a:t>
            </a:r>
          </a:p>
          <a:p>
            <a:pPr marL="342900" indent="-342900">
              <a:buFont typeface="Verdana" pitchFamily="34" charset="0"/>
              <a:buAutoNum type="arabicPeriod"/>
            </a:pPr>
            <a:endParaRPr lang="en-ZA" b="1" dirty="0">
              <a:solidFill>
                <a:srgbClr val="002060"/>
              </a:solidFill>
              <a:latin typeface="Verdana" pitchFamily="34" charset="0"/>
            </a:endParaRPr>
          </a:p>
          <a:p>
            <a:pPr marL="342900" indent="-342900">
              <a:buFont typeface="Verdana" pitchFamily="34" charset="0"/>
              <a:buAutoNum type="arabicPeriod"/>
            </a:pPr>
            <a:r>
              <a:rPr lang="en-ZA" b="1" dirty="0">
                <a:solidFill>
                  <a:srgbClr val="002060"/>
                </a:solidFill>
                <a:latin typeface="Verdana" pitchFamily="34" charset="0"/>
              </a:rPr>
              <a:t>Recommend route – </a:t>
            </a:r>
            <a:r>
              <a:rPr lang="en-ZA" b="1" dirty="0" smtClean="0">
                <a:solidFill>
                  <a:srgbClr val="002060"/>
                </a:solidFill>
                <a:latin typeface="Verdana" pitchFamily="34" charset="0"/>
              </a:rPr>
              <a:t>precision strategic engineered configuration based </a:t>
            </a:r>
            <a:r>
              <a:rPr lang="en-ZA" b="1" dirty="0">
                <a:solidFill>
                  <a:srgbClr val="002060"/>
                </a:solidFill>
                <a:latin typeface="Verdana" pitchFamily="34" charset="0"/>
              </a:rPr>
              <a:t>configuration and implementation using:</a:t>
            </a:r>
          </a:p>
          <a:p>
            <a:pPr marL="800100" lvl="1" indent="-342900">
              <a:buFont typeface="Verdana" pitchFamily="34" charset="0"/>
              <a:buAutoNum type="arabicPeriod"/>
            </a:pPr>
            <a:r>
              <a:rPr lang="en-ZA" b="1" dirty="0">
                <a:solidFill>
                  <a:srgbClr val="002060"/>
                </a:solidFill>
                <a:latin typeface="Verdana" pitchFamily="34" charset="0"/>
              </a:rPr>
              <a:t>Strategically focused,</a:t>
            </a:r>
          </a:p>
          <a:p>
            <a:pPr marL="800100" lvl="1" indent="-342900">
              <a:buFont typeface="Verdana" pitchFamily="34" charset="0"/>
              <a:buAutoNum type="arabicPeriod"/>
            </a:pPr>
            <a:r>
              <a:rPr lang="en-ZA" b="1" dirty="0">
                <a:solidFill>
                  <a:srgbClr val="002060"/>
                </a:solidFill>
                <a:latin typeface="Verdana" pitchFamily="34" charset="0"/>
              </a:rPr>
              <a:t>Top down</a:t>
            </a:r>
          </a:p>
          <a:p>
            <a:pPr marL="800100" lvl="1" indent="-342900">
              <a:buFont typeface="Verdana" pitchFamily="34" charset="0"/>
              <a:buAutoNum type="arabicPeriod"/>
            </a:pPr>
            <a:r>
              <a:rPr lang="en-ZA" b="1" dirty="0">
                <a:solidFill>
                  <a:srgbClr val="002060"/>
                </a:solidFill>
                <a:latin typeface="Verdana" pitchFamily="34" charset="0"/>
              </a:rPr>
              <a:t>Fundamental first principles,</a:t>
            </a:r>
          </a:p>
          <a:p>
            <a:pPr marL="800100" lvl="1" indent="-342900">
              <a:buFont typeface="Verdana" pitchFamily="34" charset="0"/>
              <a:buAutoNum type="arabicPeriod"/>
            </a:pPr>
            <a:r>
              <a:rPr lang="en-ZA" b="1" dirty="0">
                <a:solidFill>
                  <a:srgbClr val="002060"/>
                </a:solidFill>
                <a:latin typeface="Verdana" pitchFamily="34" charset="0"/>
              </a:rPr>
              <a:t>Precision,</a:t>
            </a:r>
          </a:p>
          <a:p>
            <a:pPr marL="800100" lvl="1" indent="-342900">
              <a:buFont typeface="Verdana" pitchFamily="34" charset="0"/>
              <a:buAutoNum type="arabicPeriod"/>
            </a:pPr>
            <a:r>
              <a:rPr lang="en-ZA" b="1" dirty="0">
                <a:solidFill>
                  <a:srgbClr val="002060"/>
                </a:solidFill>
                <a:latin typeface="Verdana" pitchFamily="34" charset="0"/>
              </a:rPr>
              <a:t>Hierarchy,</a:t>
            </a:r>
          </a:p>
          <a:p>
            <a:pPr marL="800100" lvl="1" indent="-342900">
              <a:buFont typeface="Verdana" pitchFamily="34" charset="0"/>
              <a:buAutoNum type="arabicPeriod"/>
            </a:pPr>
            <a:r>
              <a:rPr lang="en-ZA" b="1" dirty="0">
                <a:solidFill>
                  <a:srgbClr val="002060"/>
                </a:solidFill>
                <a:latin typeface="Verdana" pitchFamily="34" charset="0"/>
              </a:rPr>
              <a:t>Structured codes, </a:t>
            </a:r>
          </a:p>
          <a:p>
            <a:pPr marL="800100" lvl="1" indent="-342900">
              <a:buFont typeface="Verdana" pitchFamily="34" charset="0"/>
              <a:buAutoNum type="arabicPeriod"/>
            </a:pPr>
            <a:r>
              <a:rPr lang="en-ZA" b="1" dirty="0">
                <a:solidFill>
                  <a:srgbClr val="002060"/>
                </a:solidFill>
                <a:latin typeface="Verdana" pitchFamily="34" charset="0"/>
              </a:rPr>
              <a:t>etc</a:t>
            </a:r>
            <a:endParaRPr lang="en-US" b="1" dirty="0">
              <a:solidFill>
                <a:srgbClr val="002060"/>
              </a:solidFill>
              <a:latin typeface="Verdana" pitchFamily="34" charset="0"/>
            </a:endParaRPr>
          </a:p>
          <a:p>
            <a:pPr marL="342900" indent="-342900">
              <a:buFont typeface="Verdana" pitchFamily="34" charset="0"/>
              <a:buAutoNum type="arabicPeriod"/>
            </a:pPr>
            <a:endParaRPr lang="en-GB" dirty="0">
              <a:solidFill>
                <a:srgbClr val="002060"/>
              </a:solidFill>
              <a:latin typeface="Verdana" pitchFamily="34" charset="0"/>
            </a:endParaRPr>
          </a:p>
          <a:p>
            <a:pPr marL="342900" indent="-342900">
              <a:buFont typeface="Verdana" pitchFamily="34" charset="0"/>
              <a:buAutoNum type="arabicPeriod"/>
            </a:pPr>
            <a:endParaRPr lang="en-US" dirty="0">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Data </a:t>
            </a:r>
            <a:r>
              <a:rPr lang="en-ZA" sz="2400" b="1" dirty="0" smtClean="0">
                <a:solidFill>
                  <a:schemeClr val="tx2"/>
                </a:solidFill>
                <a:latin typeface="Verdana" pitchFamily="34" charset="0"/>
              </a:rPr>
              <a:t>engineering</a:t>
            </a:r>
            <a:endParaRPr lang="en-US" sz="2400" b="1" dirty="0">
              <a:solidFill>
                <a:schemeClr val="tx2"/>
              </a:solidFill>
              <a:latin typeface="Verdana"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1428750"/>
            <a:ext cx="5435600" cy="542925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067175" y="1357313"/>
            <a:ext cx="5076825" cy="5500687"/>
          </a:xfrm>
          <a:prstGeom prst="rect">
            <a:avLst/>
          </a:prstGeom>
          <a:noFill/>
          <a:ln w="9525">
            <a:noFill/>
            <a:miter lim="800000"/>
            <a:headEnd/>
            <a:tailEnd/>
          </a:ln>
        </p:spPr>
      </p:pic>
      <p:cxnSp>
        <p:nvCxnSpPr>
          <p:cNvPr id="7" name="Straight Arrow Connector 6"/>
          <p:cNvCxnSpPr/>
          <p:nvPr/>
        </p:nvCxnSpPr>
        <p:spPr>
          <a:xfrm>
            <a:off x="3286125" y="4000500"/>
            <a:ext cx="1357313" cy="1588"/>
          </a:xfrm>
          <a:prstGeom prst="straightConnector1">
            <a:avLst/>
          </a:prstGeom>
          <a:ln w="889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a:solidFill>
                  <a:schemeClr val="tx2"/>
                </a:solidFill>
                <a:latin typeface="Verdana" pitchFamily="34" charset="0"/>
              </a:rPr>
              <a:t>Data engineering principles</a:t>
            </a:r>
          </a:p>
          <a:p>
            <a:r>
              <a:rPr lang="en-ZA" sz="2400" b="1">
                <a:solidFill>
                  <a:schemeClr val="tx2"/>
                </a:solidFill>
                <a:latin typeface="Verdana" pitchFamily="34" charset="0"/>
              </a:rPr>
              <a:t>Case study</a:t>
            </a:r>
          </a:p>
        </p:txBody>
      </p:sp>
      <p:sp>
        <p:nvSpPr>
          <p:cNvPr id="26627" name="TextBox 4"/>
          <p:cNvSpPr txBox="1">
            <a:spLocks noChangeArrowheads="1"/>
          </p:cNvSpPr>
          <p:nvPr/>
        </p:nvSpPr>
        <p:spPr bwMode="auto">
          <a:xfrm>
            <a:off x="571500" y="1643063"/>
            <a:ext cx="7643813" cy="2586037"/>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ZA">
                <a:latin typeface="Verdana" pitchFamily="34" charset="0"/>
              </a:rPr>
              <a:t>E.R.P. Dramatic increase in management information</a:t>
            </a:r>
          </a:p>
          <a:p>
            <a:pPr marL="342900" indent="-342900">
              <a:buFont typeface="Verdana" pitchFamily="34" charset="0"/>
              <a:buAutoNum type="arabicPeriod"/>
            </a:pPr>
            <a:endParaRPr lang="en-ZA">
              <a:latin typeface="Verdana" pitchFamily="34" charset="0"/>
            </a:endParaRPr>
          </a:p>
          <a:p>
            <a:pPr marL="342900" indent="-342900">
              <a:buFont typeface="Verdana" pitchFamily="34" charset="0"/>
              <a:buAutoNum type="arabicPeriod"/>
            </a:pPr>
            <a:r>
              <a:rPr lang="en-ZA">
                <a:latin typeface="Verdana" pitchFamily="34" charset="0"/>
              </a:rPr>
              <a:t>Reduction in head count</a:t>
            </a:r>
          </a:p>
          <a:p>
            <a:pPr marL="342900" indent="-342900">
              <a:buFont typeface="Verdana" pitchFamily="34" charset="0"/>
              <a:buAutoNum type="arabicPeriod"/>
            </a:pPr>
            <a:endParaRPr lang="en-ZA">
              <a:latin typeface="Verdana" pitchFamily="34" charset="0"/>
            </a:endParaRPr>
          </a:p>
          <a:p>
            <a:pPr marL="342900" indent="-342900">
              <a:buFont typeface="Verdana" pitchFamily="34" charset="0"/>
              <a:buAutoNum type="arabicPeriod"/>
            </a:pPr>
            <a:r>
              <a:rPr lang="en-ZA">
                <a:latin typeface="Verdana" pitchFamily="34" charset="0"/>
              </a:rPr>
              <a:t>Dramatic reduction in audit time and cost</a:t>
            </a:r>
          </a:p>
          <a:p>
            <a:pPr marL="342900" indent="-342900">
              <a:buFont typeface="Verdana" pitchFamily="34" charset="0"/>
              <a:buAutoNum type="arabicPeriod"/>
            </a:pPr>
            <a:endParaRPr lang="en-ZA">
              <a:latin typeface="Verdana" pitchFamily="34" charset="0"/>
            </a:endParaRPr>
          </a:p>
          <a:p>
            <a:pPr marL="342900" indent="-342900">
              <a:buFont typeface="Verdana" pitchFamily="34" charset="0"/>
              <a:buAutoNum type="arabicPeriod"/>
            </a:pPr>
            <a:r>
              <a:rPr lang="en-ZA">
                <a:latin typeface="Verdana" pitchFamily="34" charset="0"/>
              </a:rPr>
              <a:t>Unqualified balance sheet first time in 15 years</a:t>
            </a:r>
          </a:p>
          <a:p>
            <a:pPr marL="342900" indent="-342900">
              <a:buFont typeface="Verdana" pitchFamily="34" charset="0"/>
              <a:buAutoNum type="arabicPeriod"/>
            </a:pPr>
            <a:endParaRPr lang="en-ZA">
              <a:latin typeface="Verdana" pitchFamily="34" charset="0"/>
            </a:endParaRPr>
          </a:p>
          <a:p>
            <a:pPr marL="342900" indent="-342900">
              <a:buFont typeface="Verdana" pitchFamily="34" charset="0"/>
              <a:buAutoNum type="arabicPeriod"/>
            </a:pPr>
            <a:r>
              <a:rPr lang="en-ZA">
                <a:latin typeface="Verdana" pitchFamily="34" charset="0"/>
              </a:rPr>
              <a:t>Presented with the client at a public conference</a:t>
            </a:r>
            <a:endParaRPr lang="en-US">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2710</TotalTime>
  <Words>2096</Words>
  <Application>Microsoft Office PowerPoint</Application>
  <PresentationFormat>On-screen Show (4:3)</PresentationFormat>
  <Paragraphs>476</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Microsoft Excel 97-2003 Worksheet</vt:lpstr>
      <vt:lpstr>Why your ERP is NOT delivering and how to fix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based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Dr James Robertson UK</cp:lastModifiedBy>
  <cp:revision>180</cp:revision>
  <dcterms:created xsi:type="dcterms:W3CDTF">2009-05-01T08:13:25Z</dcterms:created>
  <dcterms:modified xsi:type="dcterms:W3CDTF">2013-06-14T05:36:10Z</dcterms:modified>
</cp:coreProperties>
</file>